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3.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notesSlides/notesSlide4.xml" ContentType="application/vnd.openxmlformats-officedocument.presentationml.notesSlide+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87"/>
  </p:notesMasterIdLst>
  <p:handoutMasterIdLst>
    <p:handoutMasterId r:id="rId88"/>
  </p:handoutMasterIdLst>
  <p:sldIdLst>
    <p:sldId id="256" r:id="rId4"/>
    <p:sldId id="598" r:id="rId5"/>
    <p:sldId id="320" r:id="rId6"/>
    <p:sldId id="352" r:id="rId7"/>
    <p:sldId id="500" r:id="rId8"/>
    <p:sldId id="501" r:id="rId9"/>
    <p:sldId id="354" r:id="rId10"/>
    <p:sldId id="502" r:id="rId11"/>
    <p:sldId id="503" r:id="rId12"/>
    <p:sldId id="504" r:id="rId13"/>
    <p:sldId id="506" r:id="rId14"/>
    <p:sldId id="507" r:id="rId15"/>
    <p:sldId id="465" r:id="rId16"/>
    <p:sldId id="471" r:id="rId17"/>
    <p:sldId id="474" r:id="rId18"/>
    <p:sldId id="508" r:id="rId19"/>
    <p:sldId id="509" r:id="rId20"/>
    <p:sldId id="440" r:id="rId21"/>
    <p:sldId id="510" r:id="rId22"/>
    <p:sldId id="511" r:id="rId23"/>
    <p:sldId id="512" r:id="rId24"/>
    <p:sldId id="513" r:id="rId25"/>
    <p:sldId id="514" r:id="rId26"/>
    <p:sldId id="441" r:id="rId27"/>
    <p:sldId id="515" r:id="rId28"/>
    <p:sldId id="517" r:id="rId29"/>
    <p:sldId id="475" r:id="rId30"/>
    <p:sldId id="505" r:id="rId31"/>
    <p:sldId id="599" r:id="rId32"/>
    <p:sldId id="518" r:id="rId33"/>
    <p:sldId id="600" r:id="rId34"/>
    <p:sldId id="601" r:id="rId35"/>
    <p:sldId id="602" r:id="rId36"/>
    <p:sldId id="519" r:id="rId37"/>
    <p:sldId id="442" r:id="rId38"/>
    <p:sldId id="520" r:id="rId39"/>
    <p:sldId id="521" r:id="rId40"/>
    <p:sldId id="468" r:id="rId41"/>
    <p:sldId id="603" r:id="rId42"/>
    <p:sldId id="604" r:id="rId43"/>
    <p:sldId id="605" r:id="rId44"/>
    <p:sldId id="546" r:id="rId45"/>
    <p:sldId id="550" r:id="rId46"/>
    <p:sldId id="553" r:id="rId47"/>
    <p:sldId id="554" r:id="rId48"/>
    <p:sldId id="544" r:id="rId49"/>
    <p:sldId id="555" r:id="rId50"/>
    <p:sldId id="556" r:id="rId51"/>
    <p:sldId id="557" r:id="rId52"/>
    <p:sldId id="467" r:id="rId53"/>
    <p:sldId id="558" r:id="rId54"/>
    <p:sldId id="559" r:id="rId55"/>
    <p:sldId id="561" r:id="rId56"/>
    <p:sldId id="563" r:id="rId57"/>
    <p:sldId id="564" r:id="rId58"/>
    <p:sldId id="565" r:id="rId59"/>
    <p:sldId id="567" r:id="rId60"/>
    <p:sldId id="568" r:id="rId61"/>
    <p:sldId id="570" r:id="rId62"/>
    <p:sldId id="323" r:id="rId63"/>
    <p:sldId id="571" r:id="rId64"/>
    <p:sldId id="572" r:id="rId65"/>
    <p:sldId id="361" r:id="rId66"/>
    <p:sldId id="573" r:id="rId67"/>
    <p:sldId id="574" r:id="rId68"/>
    <p:sldId id="575" r:id="rId69"/>
    <p:sldId id="576" r:id="rId70"/>
    <p:sldId id="577" r:id="rId71"/>
    <p:sldId id="579" r:id="rId72"/>
    <p:sldId id="582" r:id="rId73"/>
    <p:sldId id="584" r:id="rId74"/>
    <p:sldId id="585" r:id="rId75"/>
    <p:sldId id="463" r:id="rId76"/>
    <p:sldId id="586" r:id="rId77"/>
    <p:sldId id="587" r:id="rId78"/>
    <p:sldId id="589" r:id="rId79"/>
    <p:sldId id="592" r:id="rId80"/>
    <p:sldId id="593" r:id="rId81"/>
    <p:sldId id="594" r:id="rId82"/>
    <p:sldId id="595" r:id="rId83"/>
    <p:sldId id="448" r:id="rId84"/>
    <p:sldId id="597" r:id="rId85"/>
    <p:sldId id="261" r:id="rId86"/>
  </p:sldIdLst>
  <p:sldSz cx="12192000" cy="6858000"/>
  <p:notesSz cx="6858000" cy="9144000"/>
  <p:embeddedFontLst>
    <p:embeddedFont>
      <p:font typeface="Calibri Light" pitchFamily="34" charset="0"/>
      <p:regular r:id="rId89"/>
      <p:italic r:id="rId90"/>
    </p:embeddedFont>
    <p:embeddedFont>
      <p:font typeface="Arial Black" pitchFamily="34" charset="0"/>
      <p:bold r:id="rId91"/>
    </p:embeddedFont>
    <p:embeddedFont>
      <p:font typeface="微软雅黑 Light" pitchFamily="34" charset="-122"/>
      <p:regular r:id="rId92"/>
    </p:embeddedFont>
    <p:embeddedFont>
      <p:font typeface="WPS-Bullets" charset="0"/>
      <p:regular r:id="rId93"/>
    </p:embeddedFont>
    <p:embeddedFont>
      <p:font typeface="微软雅黑" pitchFamily="34" charset="-122"/>
      <p:regular r:id="rId94"/>
      <p:bold r:id="rId95"/>
    </p:embeddedFont>
    <p:embeddedFont>
      <p:font typeface="Arial Unicode MS" pitchFamily="34" charset="-122"/>
      <p:regular r:id="rId96"/>
    </p:embeddedFont>
    <p:embeddedFont>
      <p:font typeface="Calibri" pitchFamily="34" charset="0"/>
      <p:regular r:id="rId97"/>
      <p:bold r:id="rId98"/>
      <p:italic r:id="rId99"/>
      <p:boldItalic r:id="rId100"/>
    </p:embeddedFont>
    <p:embeddedFont>
      <p:font typeface="字魂59号-创粗黑" charset="-122"/>
      <p:regular r:id="rId101"/>
    </p:embeddedFont>
    <p:embeddedFont>
      <p:font typeface="Gulim" pitchFamily="34" charset="-127"/>
      <p:regular r:id="rId102"/>
    </p:embeddedFont>
    <p:embeddedFont>
      <p:font typeface="汉仪中宋简" charset="-122"/>
      <p:regular r:id="rId103"/>
    </p:embeddedFont>
    <p:embeddedFont>
      <p:font typeface="等线" pitchFamily="2" charset="-122"/>
      <p:regular r:id="rId104"/>
      <p:bold r:id="rId10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13"/>
        <p:guide orient="horz" pos="4187"/>
        <p:guide orient="horz" pos="632"/>
        <p:guide orient="horz" pos="768"/>
        <p:guide orient="horz" pos="4022"/>
        <p:guide orient="horz" pos="3856"/>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presProps" Target="presProps.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notesMaster" Target="notesMasters/notesMaster1.xml"/><Relationship Id="rId102" Type="http://schemas.openxmlformats.org/officeDocument/2006/relationships/font" Target="fonts/font14.fntdata"/><Relationship Id="rId110"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font" Target="fonts/font2.fntdata"/><Relationship Id="rId95" Type="http://schemas.openxmlformats.org/officeDocument/2006/relationships/font" Target="fonts/font7.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font" Target="fonts/font12.fntdata"/><Relationship Id="rId105" Type="http://schemas.openxmlformats.org/officeDocument/2006/relationships/font" Target="fonts/font17.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font" Target="fonts/font5.fntdata"/><Relationship Id="rId98"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font" Target="fonts/font15.fntdata"/><Relationship Id="rId108"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handoutMaster" Target="handoutMasters/handoutMaster1.xml"/><Relationship Id="rId91" Type="http://schemas.openxmlformats.org/officeDocument/2006/relationships/font" Target="fonts/font3.fntdata"/><Relationship Id="rId96"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commentAuthors" Target="commentAuthor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font" Target="fonts/font6.fntdata"/><Relationship Id="rId99" Type="http://schemas.openxmlformats.org/officeDocument/2006/relationships/font" Target="fonts/font11.fntdata"/><Relationship Id="rId101" Type="http://schemas.openxmlformats.org/officeDocument/2006/relationships/font" Target="fonts/font13.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theme" Target="theme/theme1.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font" Target="fonts/font9.fntdata"/><Relationship Id="rId104" Type="http://schemas.openxmlformats.org/officeDocument/2006/relationships/font" Target="fonts/font16.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775687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176872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51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10" Type="http://schemas.openxmlformats.org/officeDocument/2006/relationships/slideLayout" Target="../slideLayouts/slideLayout9.xml"/><Relationship Id="rId4" Type="http://schemas.openxmlformats.org/officeDocument/2006/relationships/tags" Target="../tags/tag49.xml"/><Relationship Id="rId9" Type="http://schemas.openxmlformats.org/officeDocument/2006/relationships/tags" Target="../tags/tag54.xml"/></Relationships>
</file>

<file path=ppt/slides/_rels/slide13.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image" Target="../media/image5.jpeg"/><Relationship Id="rId5" Type="http://schemas.openxmlformats.org/officeDocument/2006/relationships/tags" Target="../tags/tag59.xml"/><Relationship Id="rId10" Type="http://schemas.openxmlformats.org/officeDocument/2006/relationships/slideLayout" Target="../slideLayouts/slideLayout3.xml"/><Relationship Id="rId4" Type="http://schemas.openxmlformats.org/officeDocument/2006/relationships/tags" Target="../tags/tag58.xml"/><Relationship Id="rId9" Type="http://schemas.openxmlformats.org/officeDocument/2006/relationships/tags" Target="../tags/tag63.xml"/></Relationships>
</file>

<file path=ppt/slides/_rels/slide14.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image" Target="../media/image9.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slideLayout" Target="../slideLayouts/slideLayout3.xml"/><Relationship Id="rId5" Type="http://schemas.openxmlformats.org/officeDocument/2006/relationships/tags" Target="../tags/tag6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s>
</file>

<file path=ppt/slides/_rels/slide15.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slideLayout" Target="../slideLayouts/slideLayout3.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tags" Target="../tags/tag85.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0" Type="http://schemas.openxmlformats.org/officeDocument/2006/relationships/tags" Target="../tags/tag83.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11.png"/><Relationship Id="rId4"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2.png"/><Relationship Id="rId4"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13.png"/><Relationship Id="rId4"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image" Target="../media/image14.png"/><Relationship Id="rId4"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10" Type="http://schemas.openxmlformats.org/officeDocument/2006/relationships/image" Target="../media/image15.png"/><Relationship Id="rId4" Type="http://schemas.openxmlformats.org/officeDocument/2006/relationships/tags" Target="../tags/tag101.xml"/><Relationship Id="rId9"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image" Target="../media/image16.png"/><Relationship Id="rId4"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tags" Target="../tags/tag116.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image" Target="../media/image17.png"/><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slideLayout" Target="../slideLayouts/slideLayout3.xml"/><Relationship Id="rId5" Type="http://schemas.openxmlformats.org/officeDocument/2006/relationships/tags" Target="../tags/tag113.xml"/><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20.xml"/><Relationship Id="rId1" Type="http://schemas.openxmlformats.org/officeDocument/2006/relationships/tags" Target="../tags/tag1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22.xml"/><Relationship Id="rId1" Type="http://schemas.openxmlformats.org/officeDocument/2006/relationships/tags" Target="../tags/tag121.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tags" Target="../tags/tag127.xml"/><Relationship Id="rId7" Type="http://schemas.openxmlformats.org/officeDocument/2006/relationships/image" Target="../media/image24.png"/><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slideLayout" Target="../slideLayouts/slideLayout3.xml"/><Relationship Id="rId5" Type="http://schemas.openxmlformats.org/officeDocument/2006/relationships/tags" Target="../tags/tag129.xml"/><Relationship Id="rId4" Type="http://schemas.openxmlformats.org/officeDocument/2006/relationships/tags" Target="../tags/tag128.xml"/></Relationships>
</file>

<file path=ppt/slides/_rels/slide36.xml.rels><?xml version="1.0" encoding="UTF-8" standalone="yes"?>
<Relationships xmlns="http://schemas.openxmlformats.org/package/2006/relationships"><Relationship Id="rId3" Type="http://schemas.openxmlformats.org/officeDocument/2006/relationships/tags" Target="../tags/tag132.xml"/><Relationship Id="rId7" Type="http://schemas.openxmlformats.org/officeDocument/2006/relationships/image" Target="../media/image25.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Layout" Target="../slideLayouts/slideLayout3.xml"/><Relationship Id="rId5" Type="http://schemas.openxmlformats.org/officeDocument/2006/relationships/tags" Target="../tags/tag134.xml"/><Relationship Id="rId4" Type="http://schemas.openxmlformats.org/officeDocument/2006/relationships/tags" Target="../tags/tag133.xml"/></Relationships>
</file>

<file path=ppt/slides/_rels/slide37.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Layout" Target="../slideLayouts/slideLayout3.xml"/><Relationship Id="rId5" Type="http://schemas.openxmlformats.org/officeDocument/2006/relationships/tags" Target="../tags/tag139.xml"/><Relationship Id="rId4" Type="http://schemas.openxmlformats.org/officeDocument/2006/relationships/tags" Target="../tags/tag138.xml"/></Relationships>
</file>

<file path=ppt/slides/_rels/slide3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tags" Target="../tags/tag157.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tags" Target="../tags/tag156.xml"/><Relationship Id="rId2" Type="http://schemas.openxmlformats.org/officeDocument/2006/relationships/tags" Target="../tags/tag141.xml"/><Relationship Id="rId16" Type="http://schemas.openxmlformats.org/officeDocument/2006/relationships/tags" Target="../tags/tag155.xml"/><Relationship Id="rId20" Type="http://schemas.openxmlformats.org/officeDocument/2006/relationships/image" Target="../media/image26.pn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tags" Target="../tags/tag154.xml"/><Relationship Id="rId10" Type="http://schemas.openxmlformats.org/officeDocument/2006/relationships/tags" Target="../tags/tag149.xml"/><Relationship Id="rId19" Type="http://schemas.openxmlformats.org/officeDocument/2006/relationships/slideLayout" Target="../slideLayouts/slideLayout3.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39.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slideLayout" Target="../slideLayouts/slideLayout3.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40.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tags" Target="../tags/tag182.xml"/><Relationship Id="rId18" Type="http://schemas.openxmlformats.org/officeDocument/2006/relationships/tags" Target="../tags/tag187.xml"/><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tags" Target="../tags/tag181.xml"/><Relationship Id="rId17" Type="http://schemas.openxmlformats.org/officeDocument/2006/relationships/tags" Target="../tags/tag18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image" Target="../media/image26.png"/><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5" Type="http://schemas.openxmlformats.org/officeDocument/2006/relationships/tags" Target="../tags/tag184.xml"/><Relationship Id="rId10" Type="http://schemas.openxmlformats.org/officeDocument/2006/relationships/tags" Target="../tags/tag179.xml"/><Relationship Id="rId19" Type="http://schemas.openxmlformats.org/officeDocument/2006/relationships/slideLayout" Target="../slideLayouts/slideLayout3.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s>
</file>

<file path=ppt/slides/_rels/slide41.xml.rels><?xml version="1.0" encoding="UTF-8" standalone="yes"?>
<Relationships xmlns="http://schemas.openxmlformats.org/package/2006/relationships"><Relationship Id="rId8" Type="http://schemas.openxmlformats.org/officeDocument/2006/relationships/tags" Target="../tags/tag195.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slideLayout" Target="../slideLayouts/slideLayout3.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s>
</file>

<file path=ppt/slides/_rels/slide42.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image" Target="../media/image28.png"/><Relationship Id="rId5" Type="http://schemas.openxmlformats.org/officeDocument/2006/relationships/tags" Target="../tags/tag203.xml"/><Relationship Id="rId10" Type="http://schemas.openxmlformats.org/officeDocument/2006/relationships/slideLayout" Target="../slideLayouts/slideLayout15.xml"/><Relationship Id="rId4" Type="http://schemas.openxmlformats.org/officeDocument/2006/relationships/tags" Target="../tags/tag202.xml"/><Relationship Id="rId9" Type="http://schemas.openxmlformats.org/officeDocument/2006/relationships/tags" Target="../tags/tag207.xml"/></Relationships>
</file>

<file path=ppt/slides/_rels/slide43.xml.rels><?xml version="1.0" encoding="UTF-8" standalone="yes"?>
<Relationships xmlns="http://schemas.openxmlformats.org/package/2006/relationships"><Relationship Id="rId8" Type="http://schemas.openxmlformats.org/officeDocument/2006/relationships/tags" Target="../tags/tag215.xml"/><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image" Target="../media/image29.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slideLayout" Target="../slideLayouts/slideLayout27.xml"/><Relationship Id="rId5" Type="http://schemas.openxmlformats.org/officeDocument/2006/relationships/tags" Target="../tags/tag212.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s>
</file>

<file path=ppt/slides/_rels/slide44.xml.rels><?xml version="1.0" encoding="UTF-8" standalone="yes"?>
<Relationships xmlns="http://schemas.openxmlformats.org/package/2006/relationships"><Relationship Id="rId8" Type="http://schemas.openxmlformats.org/officeDocument/2006/relationships/tags" Target="../tags/tag225.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image" Target="../media/image30.png"/><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slideLayout" Target="../slideLayouts/slideLayout27.xml"/><Relationship Id="rId5" Type="http://schemas.openxmlformats.org/officeDocument/2006/relationships/tags" Target="../tags/tag222.xml"/><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8" Type="http://schemas.openxmlformats.org/officeDocument/2006/relationships/tags" Target="../tags/tag235.xml"/><Relationship Id="rId3" Type="http://schemas.openxmlformats.org/officeDocument/2006/relationships/tags" Target="../tags/tag230.xml"/><Relationship Id="rId7" Type="http://schemas.openxmlformats.org/officeDocument/2006/relationships/tags" Target="../tags/tag234.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image" Target="../media/image5.jpeg"/><Relationship Id="rId5" Type="http://schemas.openxmlformats.org/officeDocument/2006/relationships/tags" Target="../tags/tag232.xml"/><Relationship Id="rId10" Type="http://schemas.openxmlformats.org/officeDocument/2006/relationships/slideLayout" Target="../slideLayouts/slideLayout3.xml"/><Relationship Id="rId4" Type="http://schemas.openxmlformats.org/officeDocument/2006/relationships/tags" Target="../tags/tag231.xml"/><Relationship Id="rId9" Type="http://schemas.openxmlformats.org/officeDocument/2006/relationships/tags" Target="../tags/tag23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image" Target="../media/image35.jpeg"/><Relationship Id="rId3" Type="http://schemas.openxmlformats.org/officeDocument/2006/relationships/tags" Target="../tags/tag239.xml"/><Relationship Id="rId7" Type="http://schemas.openxmlformats.org/officeDocument/2006/relationships/tags" Target="../tags/tag243.xml"/><Relationship Id="rId12" Type="http://schemas.openxmlformats.org/officeDocument/2006/relationships/slideLayout" Target="../slideLayouts/slideLayout27.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5" Type="http://schemas.openxmlformats.org/officeDocument/2006/relationships/tags" Target="../tags/tag241.xml"/><Relationship Id="rId10" Type="http://schemas.openxmlformats.org/officeDocument/2006/relationships/tags" Target="../tags/tag246.xml"/><Relationship Id="rId4" Type="http://schemas.openxmlformats.org/officeDocument/2006/relationships/tags" Target="../tags/tag240.xml"/><Relationship Id="rId9" Type="http://schemas.openxmlformats.org/officeDocument/2006/relationships/tags" Target="../tags/tag245.xml"/></Relationships>
</file>

<file path=ppt/slides/_rels/slide54.xml.rels><?xml version="1.0" encoding="UTF-8" standalone="yes"?>
<Relationships xmlns="http://schemas.openxmlformats.org/package/2006/relationships"><Relationship Id="rId8" Type="http://schemas.openxmlformats.org/officeDocument/2006/relationships/tags" Target="../tags/tag255.xml"/><Relationship Id="rId3" Type="http://schemas.openxmlformats.org/officeDocument/2006/relationships/tags" Target="../tags/tag250.xml"/><Relationship Id="rId7" Type="http://schemas.openxmlformats.org/officeDocument/2006/relationships/tags" Target="../tags/tag254.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slideLayout" Target="../slideLayouts/slideLayout27.xml"/><Relationship Id="rId5" Type="http://schemas.openxmlformats.org/officeDocument/2006/relationships/tags" Target="../tags/tag252.xml"/><Relationship Id="rId10" Type="http://schemas.openxmlformats.org/officeDocument/2006/relationships/tags" Target="../tags/tag257.xml"/><Relationship Id="rId4" Type="http://schemas.openxmlformats.org/officeDocument/2006/relationships/tags" Target="../tags/tag251.xml"/><Relationship Id="rId9" Type="http://schemas.openxmlformats.org/officeDocument/2006/relationships/tags" Target="../tags/tag256.xml"/></Relationships>
</file>

<file path=ppt/slides/_rels/slide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260.xml"/><Relationship Id="rId7" Type="http://schemas.openxmlformats.org/officeDocument/2006/relationships/tags" Target="../tags/tag264.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s>
</file>

<file path=ppt/slides/_rels/slide5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67.xml"/><Relationship Id="rId7" Type="http://schemas.openxmlformats.org/officeDocument/2006/relationships/slideLayout" Target="../slideLayouts/slideLayout3.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9" Type="http://schemas.openxmlformats.org/officeDocument/2006/relationships/image" Target="../media/image38.png"/></Relationships>
</file>

<file path=ppt/slides/_rels/slide59.xml.rels><?xml version="1.0" encoding="UTF-8" standalone="yes"?>
<Relationships xmlns="http://schemas.openxmlformats.org/package/2006/relationships"><Relationship Id="rId8" Type="http://schemas.openxmlformats.org/officeDocument/2006/relationships/tags" Target="../tags/tag278.xml"/><Relationship Id="rId3" Type="http://schemas.openxmlformats.org/officeDocument/2006/relationships/tags" Target="../tags/tag273.xml"/><Relationship Id="rId7" Type="http://schemas.openxmlformats.org/officeDocument/2006/relationships/tags" Target="../tags/tag277.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9"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80.xml"/><Relationship Id="rId1" Type="http://schemas.openxmlformats.org/officeDocument/2006/relationships/tags" Target="../tags/tag279.xml"/><Relationship Id="rId5" Type="http://schemas.openxmlformats.org/officeDocument/2006/relationships/image" Target="../media/image40.png"/><Relationship Id="rId4" Type="http://schemas.openxmlformats.org/officeDocument/2006/relationships/image" Target="../media/image39.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8" Type="http://schemas.openxmlformats.org/officeDocument/2006/relationships/tags" Target="../tags/tag288.xml"/><Relationship Id="rId13" Type="http://schemas.openxmlformats.org/officeDocument/2006/relationships/tags" Target="../tags/tag293.xml"/><Relationship Id="rId18" Type="http://schemas.openxmlformats.org/officeDocument/2006/relationships/slideLayout" Target="../slideLayouts/slideLayout3.xml"/><Relationship Id="rId3" Type="http://schemas.openxmlformats.org/officeDocument/2006/relationships/tags" Target="../tags/tag283.xml"/><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 Type="http://schemas.openxmlformats.org/officeDocument/2006/relationships/tags" Target="../tags/tag282.xml"/><Relationship Id="rId16" Type="http://schemas.openxmlformats.org/officeDocument/2006/relationships/tags" Target="../tags/tag296.xml"/><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tags" Target="../tags/tag291.xml"/><Relationship Id="rId5" Type="http://schemas.openxmlformats.org/officeDocument/2006/relationships/tags" Target="../tags/tag285.xml"/><Relationship Id="rId15" Type="http://schemas.openxmlformats.org/officeDocument/2006/relationships/tags" Target="../tags/tag295.xml"/><Relationship Id="rId10" Type="http://schemas.openxmlformats.org/officeDocument/2006/relationships/tags" Target="../tags/tag290.xml"/><Relationship Id="rId19" Type="http://schemas.openxmlformats.org/officeDocument/2006/relationships/image" Target="../media/image41.png"/><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9.xml"/><Relationship Id="rId4" Type="http://schemas.openxmlformats.org/officeDocument/2006/relationships/image" Target="../media/image44.png"/></Relationships>
</file>

<file path=ppt/slides/_rels/slide6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media/image4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image" Target="../media/image49.jpeg"/><Relationship Id="rId5" Type="http://schemas.openxmlformats.org/officeDocument/2006/relationships/slideLayout" Target="../slideLayouts/slideLayout27.xml"/><Relationship Id="rId4" Type="http://schemas.openxmlformats.org/officeDocument/2006/relationships/tags" Target="../tags/tag301.xml"/></Relationships>
</file>

<file path=ppt/slides/_rels/slide71.xml.rels><?xml version="1.0" encoding="UTF-8" standalone="yes"?>
<Relationships xmlns="http://schemas.openxmlformats.org/package/2006/relationships"><Relationship Id="rId3" Type="http://schemas.openxmlformats.org/officeDocument/2006/relationships/tags" Target="../tags/tag304.xml"/><Relationship Id="rId7" Type="http://schemas.openxmlformats.org/officeDocument/2006/relationships/image" Target="../media/image50.png"/><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slideLayout" Target="../slideLayouts/slideLayout27.xml"/><Relationship Id="rId5" Type="http://schemas.openxmlformats.org/officeDocument/2006/relationships/tags" Target="../tags/tag306.xml"/><Relationship Id="rId4" Type="http://schemas.openxmlformats.org/officeDocument/2006/relationships/tags" Target="../tags/tag305.xml"/></Relationships>
</file>

<file path=ppt/slides/_rels/slide72.xml.rels><?xml version="1.0" encoding="UTF-8" standalone="yes"?>
<Relationships xmlns="http://schemas.openxmlformats.org/package/2006/relationships"><Relationship Id="rId8" Type="http://schemas.openxmlformats.org/officeDocument/2006/relationships/tags" Target="../tags/tag314.xml"/><Relationship Id="rId3" Type="http://schemas.openxmlformats.org/officeDocument/2006/relationships/tags" Target="../tags/tag309.xml"/><Relationship Id="rId7" Type="http://schemas.openxmlformats.org/officeDocument/2006/relationships/tags" Target="../tags/tag31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11" Type="http://schemas.openxmlformats.org/officeDocument/2006/relationships/image" Target="../media/image5.jpeg"/><Relationship Id="rId5" Type="http://schemas.openxmlformats.org/officeDocument/2006/relationships/tags" Target="../tags/tag311.xml"/><Relationship Id="rId10" Type="http://schemas.openxmlformats.org/officeDocument/2006/relationships/slideLayout" Target="../slideLayouts/slideLayout3.xml"/><Relationship Id="rId4" Type="http://schemas.openxmlformats.org/officeDocument/2006/relationships/tags" Target="../tags/tag310.xml"/><Relationship Id="rId9" Type="http://schemas.openxmlformats.org/officeDocument/2006/relationships/tags" Target="../tags/tag315.xml"/></Relationships>
</file>

<file path=ppt/slides/_rels/slide73.xml.rels><?xml version="1.0" encoding="UTF-8" standalone="yes"?>
<Relationships xmlns="http://schemas.openxmlformats.org/package/2006/relationships"><Relationship Id="rId8" Type="http://schemas.openxmlformats.org/officeDocument/2006/relationships/tags" Target="../tags/tag323.xml"/><Relationship Id="rId13" Type="http://schemas.openxmlformats.org/officeDocument/2006/relationships/tags" Target="../tags/tag328.xml"/><Relationship Id="rId3" Type="http://schemas.openxmlformats.org/officeDocument/2006/relationships/tags" Target="../tags/tag318.xml"/><Relationship Id="rId7" Type="http://schemas.openxmlformats.org/officeDocument/2006/relationships/tags" Target="../tags/tag322.xml"/><Relationship Id="rId12" Type="http://schemas.openxmlformats.org/officeDocument/2006/relationships/tags" Target="../tags/tag327.xml"/><Relationship Id="rId17" Type="http://schemas.openxmlformats.org/officeDocument/2006/relationships/image" Target="../media/image51.png"/><Relationship Id="rId2" Type="http://schemas.openxmlformats.org/officeDocument/2006/relationships/tags" Target="../tags/tag317.xml"/><Relationship Id="rId16" Type="http://schemas.openxmlformats.org/officeDocument/2006/relationships/slideLayout" Target="../slideLayouts/slideLayout3.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tags" Target="../tags/tag326.xml"/><Relationship Id="rId5" Type="http://schemas.openxmlformats.org/officeDocument/2006/relationships/tags" Target="../tags/tag320.xml"/><Relationship Id="rId15" Type="http://schemas.openxmlformats.org/officeDocument/2006/relationships/tags" Target="../tags/tag330.xml"/><Relationship Id="rId10" Type="http://schemas.openxmlformats.org/officeDocument/2006/relationships/tags" Target="../tags/tag325.xml"/><Relationship Id="rId4" Type="http://schemas.openxmlformats.org/officeDocument/2006/relationships/tags" Target="../tags/tag319.xml"/><Relationship Id="rId9" Type="http://schemas.openxmlformats.org/officeDocument/2006/relationships/tags" Target="../tags/tag324.xml"/><Relationship Id="rId14" Type="http://schemas.openxmlformats.org/officeDocument/2006/relationships/tags" Target="../tags/tag329.xml"/></Relationships>
</file>

<file path=ppt/slides/_rels/slide74.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2" Type="http://schemas.openxmlformats.org/officeDocument/2006/relationships/tags" Target="../tags/tag332.xml"/><Relationship Id="rId16" Type="http://schemas.openxmlformats.org/officeDocument/2006/relationships/image" Target="../media/image52.png"/><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3.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75.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image" Target="../media/image53.png"/><Relationship Id="rId2" Type="http://schemas.openxmlformats.org/officeDocument/2006/relationships/tags" Target="../tags/tag346.xml"/><Relationship Id="rId16" Type="http://schemas.openxmlformats.org/officeDocument/2006/relationships/slideLayout" Target="../slideLayouts/slideLayout3.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tags" Target="../tags/tag359.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76.xml.rels><?xml version="1.0" encoding="UTF-8" standalone="yes"?>
<Relationships xmlns="http://schemas.openxmlformats.org/package/2006/relationships"><Relationship Id="rId8" Type="http://schemas.openxmlformats.org/officeDocument/2006/relationships/tags" Target="../tags/tag367.xml"/><Relationship Id="rId13" Type="http://schemas.openxmlformats.org/officeDocument/2006/relationships/tags" Target="../tags/tag372.xml"/><Relationship Id="rId3" Type="http://schemas.openxmlformats.org/officeDocument/2006/relationships/tags" Target="../tags/tag362.xml"/><Relationship Id="rId7" Type="http://schemas.openxmlformats.org/officeDocument/2006/relationships/tags" Target="../tags/tag366.xml"/><Relationship Id="rId12" Type="http://schemas.openxmlformats.org/officeDocument/2006/relationships/tags" Target="../tags/tag371.xml"/><Relationship Id="rId2" Type="http://schemas.openxmlformats.org/officeDocument/2006/relationships/tags" Target="../tags/tag361.xml"/><Relationship Id="rId16" Type="http://schemas.openxmlformats.org/officeDocument/2006/relationships/image" Target="../media/image55.png"/><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tags" Target="../tags/tag370.xml"/><Relationship Id="rId5" Type="http://schemas.openxmlformats.org/officeDocument/2006/relationships/tags" Target="../tags/tag364.xml"/><Relationship Id="rId15" Type="http://schemas.openxmlformats.org/officeDocument/2006/relationships/image" Target="../media/image54.png"/><Relationship Id="rId10" Type="http://schemas.openxmlformats.org/officeDocument/2006/relationships/tags" Target="../tags/tag369.xml"/><Relationship Id="rId4" Type="http://schemas.openxmlformats.org/officeDocument/2006/relationships/tags" Target="../tags/tag363.xml"/><Relationship Id="rId9" Type="http://schemas.openxmlformats.org/officeDocument/2006/relationships/tags" Target="../tags/tag368.xml"/><Relationship Id="rId14"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3" Type="http://schemas.openxmlformats.org/officeDocument/2006/relationships/tags" Target="../tags/tag375.xml"/><Relationship Id="rId7" Type="http://schemas.openxmlformats.org/officeDocument/2006/relationships/slideLayout" Target="../slideLayouts/slideLayout29.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379.xml"/></Relationships>
</file>

<file path=ppt/slides/_rels/slide7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6.xml"/><Relationship Id="rId1" Type="http://schemas.openxmlformats.org/officeDocument/2006/relationships/tags" Target="../tags/tag380.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8" Type="http://schemas.openxmlformats.org/officeDocument/2006/relationships/tags" Target="../tags/tag388.xml"/><Relationship Id="rId3" Type="http://schemas.openxmlformats.org/officeDocument/2006/relationships/tags" Target="../tags/tag383.xml"/><Relationship Id="rId7" Type="http://schemas.openxmlformats.org/officeDocument/2006/relationships/tags" Target="../tags/tag387.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11" Type="http://schemas.openxmlformats.org/officeDocument/2006/relationships/image" Target="../media/image5.jpeg"/><Relationship Id="rId5" Type="http://schemas.openxmlformats.org/officeDocument/2006/relationships/tags" Target="../tags/tag385.xml"/><Relationship Id="rId10" Type="http://schemas.openxmlformats.org/officeDocument/2006/relationships/slideLayout" Target="../slideLayouts/slideLayout3.xml"/><Relationship Id="rId4" Type="http://schemas.openxmlformats.org/officeDocument/2006/relationships/tags" Target="../tags/tag384.xml"/><Relationship Id="rId9" Type="http://schemas.openxmlformats.org/officeDocument/2006/relationships/tags" Target="../tags/tag389.xml"/></Relationships>
</file>

<file path=ppt/slides/_rels/slide8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14960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实体墙：</a:t>
            </a:r>
          </a:p>
        </p:txBody>
      </p:sp>
      <p:sp>
        <p:nvSpPr>
          <p:cNvPr id="22" name="文本框 8"/>
          <p:cNvSpPr txBox="1"/>
          <p:nvPr/>
        </p:nvSpPr>
        <p:spPr>
          <a:xfrm>
            <a:off x="8501380" y="14960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复合墙：</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空体墙：</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660" y="1917700"/>
            <a:ext cx="2789555" cy="6502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由单一材料组成，如普通砖墙、实心砌块墙等。</a:t>
            </a:r>
          </a:p>
        </p:txBody>
      </p:sp>
      <p:sp>
        <p:nvSpPr>
          <p:cNvPr id="32" name="矩形 31"/>
          <p:cNvSpPr/>
          <p:nvPr/>
        </p:nvSpPr>
        <p:spPr>
          <a:xfrm>
            <a:off x="7814945" y="1917700"/>
            <a:ext cx="3150235" cy="17684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由两种以上材料组合而成，一般是由承重部分和保温部分组成。比如主体结构采用普通砖（多孔砖）或钢筋混凝土板材，在其内侧或外侧复合轻质保温材料构成外墙内保温或外墙外保温结构。</a:t>
            </a:r>
          </a:p>
        </p:txBody>
      </p:sp>
      <p:sp>
        <p:nvSpPr>
          <p:cNvPr id="33" name="矩形 32"/>
          <p:cNvSpPr/>
          <p:nvPr/>
        </p:nvSpPr>
        <p:spPr>
          <a:xfrm>
            <a:off x="4198620" y="4705985"/>
            <a:ext cx="3216275" cy="12096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也是由单一材料组成，但墙内留有内部空腔，例如空斗墙、空气间层墙等；也可以由具有空洞的材料建造，如空心砌块墙、空心板材墙等。</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按墙体的构造方式分类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743165"/>
            <a:chOff x="1325" y="1176"/>
            <a:chExt cx="16182" cy="2745"/>
          </a:xfrm>
        </p:grpSpPr>
        <p:sp>
          <p:nvSpPr>
            <p:cNvPr id="25" name="Rectangle 8"/>
            <p:cNvSpPr>
              <a:spLocks noChangeArrowheads="1"/>
            </p:cNvSpPr>
            <p:nvPr/>
          </p:nvSpPr>
          <p:spPr bwMode="auto">
            <a:xfrm>
              <a:off x="1455" y="1540"/>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4249" cy="628"/>
            </a:xfrm>
            <a:prstGeom prst="rect">
              <a:avLst/>
            </a:prstGeom>
            <a:noFill/>
          </p:spPr>
          <p:txBody>
            <a:bodyPr wrap="none" rtlCol="0">
              <a:spAutoFit/>
            </a:bodyPr>
            <a:lstStyle/>
            <a:p>
              <a:pPr algn="l"/>
              <a:r>
                <a:rPr lang="en-US" altLang="zh-CN" sz="2000" b="1" dirty="0" smtClean="0">
                  <a:solidFill>
                    <a:schemeClr val="bg1"/>
                  </a:solidFill>
                  <a:latin typeface="+mj-ea"/>
                  <a:ea typeface="+mj-ea"/>
                </a:rPr>
                <a:t>1.</a:t>
              </a:r>
              <a:r>
                <a:rPr lang="zh-CN" altLang="en-US" sz="2000" b="1" dirty="0" smtClean="0">
                  <a:solidFill>
                    <a:schemeClr val="bg1"/>
                  </a:solidFill>
                  <a:latin typeface="+mj-ea"/>
                  <a:ea typeface="+mj-ea"/>
                </a:rPr>
                <a:t>叠砌式（块材墙）：</a:t>
              </a:r>
            </a:p>
          </p:txBody>
        </p:sp>
        <p:sp>
          <p:nvSpPr>
            <p:cNvPr id="36" name="TextBox 35"/>
            <p:cNvSpPr txBox="1"/>
            <p:nvPr/>
          </p:nvSpPr>
          <p:spPr>
            <a:xfrm>
              <a:off x="1959" y="2038"/>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用砂浆等胶结材料将砖石块材等组砌而成，例如砖墙、石墙及各种砌块墙等。这种施工方法的墙体，大多是人工砌筑，施工机械化程度低，但施工简单，便于就地取材。</a:t>
              </a:r>
            </a:p>
          </p:txBody>
        </p:sp>
      </p:grpSp>
      <p:grpSp>
        <p:nvGrpSpPr>
          <p:cNvPr id="3" name="组合 2"/>
          <p:cNvGrpSpPr/>
          <p:nvPr/>
        </p:nvGrpSpPr>
        <p:grpSpPr>
          <a:xfrm>
            <a:off x="841375" y="2979635"/>
            <a:ext cx="10275570" cy="1763245"/>
            <a:chOff x="1325" y="4569"/>
            <a:chExt cx="16182" cy="2777"/>
          </a:xfrm>
        </p:grpSpPr>
        <p:sp>
          <p:nvSpPr>
            <p:cNvPr id="22" name="Rectangle 11"/>
            <p:cNvSpPr>
              <a:spLocks noChangeArrowheads="1"/>
            </p:cNvSpPr>
            <p:nvPr/>
          </p:nvSpPr>
          <p:spPr bwMode="auto">
            <a:xfrm>
              <a:off x="1455" y="4965"/>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4649" cy="628"/>
            </a:xfrm>
            <a:prstGeom prst="rect">
              <a:avLst/>
            </a:prstGeom>
            <a:noFill/>
          </p:spPr>
          <p:txBody>
            <a:bodyPr wrap="none" rtlCol="0">
              <a:spAutoFit/>
            </a:bodyPr>
            <a:lstStyle/>
            <a:p>
              <a:pPr algn="l"/>
              <a:r>
                <a:rPr lang="en-US" altLang="zh-CN" sz="2000" b="1" dirty="0" smtClean="0">
                  <a:solidFill>
                    <a:schemeClr val="bg1"/>
                  </a:solidFill>
                  <a:latin typeface="+mj-ea"/>
                  <a:ea typeface="+mj-ea"/>
                </a:rPr>
                <a:t>2.现浇整体式（板筑墙）</a:t>
              </a:r>
            </a:p>
          </p:txBody>
        </p:sp>
        <p:sp>
          <p:nvSpPr>
            <p:cNvPr id="37" name="TextBox 36"/>
            <p:cNvSpPr txBox="1"/>
            <p:nvPr/>
          </p:nvSpPr>
          <p:spPr>
            <a:xfrm>
              <a:off x="1959" y="5420"/>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在现场立模板，现浇而成的墙体，例如现浇混凝土墙。这种施工方法的墙体整体性好，但现场湿作业较多，养护周期长。</a:t>
              </a:r>
            </a:p>
          </p:txBody>
        </p:sp>
      </p:grpSp>
      <p:grpSp>
        <p:nvGrpSpPr>
          <p:cNvPr id="4" name="组合 3"/>
          <p:cNvGrpSpPr/>
          <p:nvPr/>
        </p:nvGrpSpPr>
        <p:grpSpPr>
          <a:xfrm>
            <a:off x="841375" y="4854550"/>
            <a:ext cx="10275570" cy="1743165"/>
            <a:chOff x="1325" y="7559"/>
            <a:chExt cx="16182" cy="2745"/>
          </a:xfrm>
        </p:grpSpPr>
        <p:sp>
          <p:nvSpPr>
            <p:cNvPr id="19" name="Rectangle 15"/>
            <p:cNvSpPr>
              <a:spLocks noChangeArrowheads="1"/>
            </p:cNvSpPr>
            <p:nvPr/>
          </p:nvSpPr>
          <p:spPr bwMode="auto">
            <a:xfrm>
              <a:off x="1455" y="7923"/>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4649" cy="628"/>
            </a:xfrm>
            <a:prstGeom prst="rect">
              <a:avLst/>
            </a:prstGeom>
            <a:noFill/>
          </p:spPr>
          <p:txBody>
            <a:bodyPr wrap="none" rtlCol="0">
              <a:spAutoFit/>
            </a:bodyPr>
            <a:lstStyle/>
            <a:p>
              <a:pPr algn="l"/>
              <a:r>
                <a:rPr lang="en-US" altLang="zh-CN" sz="2000" b="1" dirty="0" smtClean="0">
                  <a:solidFill>
                    <a:schemeClr val="bg1"/>
                  </a:solidFill>
                  <a:latin typeface="+mj-ea"/>
                  <a:ea typeface="+mj-ea"/>
                </a:rPr>
                <a:t>3.预制装配式（板材墙）</a:t>
              </a:r>
            </a:p>
          </p:txBody>
        </p:sp>
        <p:sp>
          <p:nvSpPr>
            <p:cNvPr id="38" name="TextBox 37"/>
            <p:cNvSpPr txBox="1"/>
            <p:nvPr/>
          </p:nvSpPr>
          <p:spPr>
            <a:xfrm>
              <a:off x="1959" y="8386"/>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预先制成墙板，施工时安装而成的墙。这种墙体施工机械化程度高，速度快，工期短，是建筑工业化发展的方向。例如预制混凝土大板墙、彩色钢板或铝板墙以及各种轻质条板内隔墙等。</a:t>
              </a:r>
            </a:p>
          </p:txBody>
        </p:sp>
      </p:grpSp>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按墙体的施工方法分类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a:xfrm>
            <a:off x="7346651" y="3363166"/>
            <a:ext cx="1338608" cy="1338608"/>
            <a:chOff x="6920031" y="3363156"/>
            <a:chExt cx="1338773" cy="1338773"/>
          </a:xfrm>
        </p:grpSpPr>
        <p:sp>
          <p:nvSpPr>
            <p:cNvPr id="5" name="Oval 7"/>
            <p:cNvSpPr/>
            <p:nvPr/>
          </p:nvSpPr>
          <p:spPr>
            <a:xfrm>
              <a:off x="6920031" y="3363156"/>
              <a:ext cx="1338773" cy="1338773"/>
            </a:xfrm>
            <a:prstGeom prst="ellipse">
              <a:avLst/>
            </a:prstGeom>
            <a:solidFill>
              <a:srgbClr val="0070C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6" name="Group 20"/>
            <p:cNvGrpSpPr/>
            <p:nvPr/>
          </p:nvGrpSpPr>
          <p:grpSpPr>
            <a:xfrm>
              <a:off x="7357245" y="3796320"/>
              <a:ext cx="464344" cy="465138"/>
              <a:chOff x="7287419" y="3505994"/>
              <a:chExt cx="464344" cy="465138"/>
            </a:xfrm>
            <a:solidFill>
              <a:schemeClr val="bg2"/>
            </a:solidFill>
          </p:grpSpPr>
          <p:sp>
            <p:nvSpPr>
              <p:cNvPr id="7"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8"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9" name="AutoShape 39"/>
              <p:cNvSpPr/>
              <p:nvPr>
                <p:custDataLst>
                  <p:tags r:id="rId7"/>
                </p:custDataLst>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0"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1" name="AutoShape 41"/>
              <p:cNvSpPr/>
              <p:nvPr>
                <p:custDataLst>
                  <p:tags r:id="rId8"/>
                </p:custDataLst>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2" name="AutoShape 42"/>
              <p:cNvSpPr/>
              <p:nvPr>
                <p:custDataLst>
                  <p:tags r:id="rId9"/>
                </p:custDataLst>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grpSp>
      </p:grpSp>
      <p:grpSp>
        <p:nvGrpSpPr>
          <p:cNvPr id="13" name="Group 11"/>
          <p:cNvGrpSpPr/>
          <p:nvPr/>
        </p:nvGrpSpPr>
        <p:grpSpPr>
          <a:xfrm>
            <a:off x="6522721" y="2566990"/>
            <a:ext cx="1338608" cy="1338608"/>
            <a:chOff x="6096000" y="2566881"/>
            <a:chExt cx="1338773" cy="1338773"/>
          </a:xfrm>
        </p:grpSpPr>
        <p:sp>
          <p:nvSpPr>
            <p:cNvPr id="14" name="Oval 6"/>
            <p:cNvSpPr/>
            <p:nvPr/>
          </p:nvSpPr>
          <p:spPr>
            <a:xfrm>
              <a:off x="6096000" y="2566881"/>
              <a:ext cx="1338773" cy="1338773"/>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15" name="Group 27"/>
            <p:cNvGrpSpPr/>
            <p:nvPr/>
          </p:nvGrpSpPr>
          <p:grpSpPr>
            <a:xfrm>
              <a:off x="6551978" y="3004095"/>
              <a:ext cx="434975" cy="464344"/>
              <a:chOff x="9159875" y="1647825"/>
              <a:chExt cx="434975" cy="464344"/>
            </a:xfrm>
            <a:solidFill>
              <a:schemeClr val="bg2"/>
            </a:solidFill>
          </p:grpSpPr>
          <p:sp>
            <p:nvSpPr>
              <p:cNvPr id="1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7" name="AutoShape 79"/>
              <p:cNvSpPr/>
              <p:nvPr>
                <p:custDataLst>
                  <p:tags r:id="rId5"/>
                </p:custDataLst>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8" name="AutoShape 80"/>
              <p:cNvSpPr/>
              <p:nvPr>
                <p:custDataLst>
                  <p:tags r:id="rId6"/>
                </p:custDataLst>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19" name="Group 12"/>
          <p:cNvGrpSpPr/>
          <p:nvPr/>
        </p:nvGrpSpPr>
        <p:grpSpPr>
          <a:xfrm>
            <a:off x="4789088" y="1776785"/>
            <a:ext cx="1959856" cy="1959856"/>
            <a:chOff x="4362154" y="1776581"/>
            <a:chExt cx="1960098" cy="1960098"/>
          </a:xfrm>
          <a:solidFill>
            <a:schemeClr val="accent5">
              <a:lumMod val="60000"/>
              <a:lumOff val="40000"/>
            </a:schemeClr>
          </a:solidFill>
        </p:grpSpPr>
        <p:sp>
          <p:nvSpPr>
            <p:cNvPr id="20" name="Oval 5"/>
            <p:cNvSpPr/>
            <p:nvPr/>
          </p:nvSpPr>
          <p:spPr>
            <a:xfrm>
              <a:off x="4362154" y="1776581"/>
              <a:ext cx="1960098" cy="196009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sp>
          <p:nvSpPr>
            <p:cNvPr id="21"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29" tIns="45714" rIns="91429" bIns="45714" numCol="1" anchor="t" anchorCtr="0" compatLnSpc="1"/>
            <a:lstStyle/>
            <a:p>
              <a:endParaRPr lang="en-GB" sz="1705">
                <a:cs typeface="+mn-ea"/>
                <a:sym typeface="+mn-lt"/>
              </a:endParaRPr>
            </a:p>
          </p:txBody>
        </p:sp>
      </p:grpSp>
      <p:grpSp>
        <p:nvGrpSpPr>
          <p:cNvPr id="22" name="Group 9"/>
          <p:cNvGrpSpPr/>
          <p:nvPr/>
        </p:nvGrpSpPr>
        <p:grpSpPr>
          <a:xfrm>
            <a:off x="6522722" y="4400252"/>
            <a:ext cx="1781687" cy="1781687"/>
            <a:chOff x="6096000" y="4400370"/>
            <a:chExt cx="1781907" cy="1781907"/>
          </a:xfrm>
        </p:grpSpPr>
        <p:sp>
          <p:nvSpPr>
            <p:cNvPr id="23" name="Oval 8"/>
            <p:cNvSpPr/>
            <p:nvPr/>
          </p:nvSpPr>
          <p:spPr>
            <a:xfrm>
              <a:off x="6096000" y="4400370"/>
              <a:ext cx="1781907" cy="1781907"/>
            </a:xfrm>
            <a:prstGeom prst="ellipse">
              <a:avLst/>
            </a:prstGeom>
            <a:solidFill>
              <a:schemeClr val="tx1">
                <a:lumMod val="65000"/>
                <a:lumOff val="35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4" name="Group 44"/>
            <p:cNvGrpSpPr/>
            <p:nvPr/>
          </p:nvGrpSpPr>
          <p:grpSpPr>
            <a:xfrm>
              <a:off x="6612822" y="4917650"/>
              <a:ext cx="632375" cy="747345"/>
              <a:chOff x="1325323" y="3586519"/>
              <a:chExt cx="632375" cy="747345"/>
            </a:xfrm>
            <a:solidFill>
              <a:schemeClr val="bg2"/>
            </a:solidFill>
          </p:grpSpPr>
          <p:sp>
            <p:nvSpPr>
              <p:cNvPr id="25"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sp>
            <p:nvSpPr>
              <p:cNvPr id="26"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grpSp>
      </p:grpSp>
      <p:grpSp>
        <p:nvGrpSpPr>
          <p:cNvPr id="27" name="Group 13"/>
          <p:cNvGrpSpPr/>
          <p:nvPr/>
        </p:nvGrpSpPr>
        <p:grpSpPr>
          <a:xfrm>
            <a:off x="4360185" y="3337689"/>
            <a:ext cx="1338608" cy="1338608"/>
            <a:chOff x="3933196" y="3337676"/>
            <a:chExt cx="1338773" cy="1338773"/>
          </a:xfrm>
          <a:solidFill>
            <a:schemeClr val="accent3"/>
          </a:solidFill>
        </p:grpSpPr>
        <p:sp>
          <p:nvSpPr>
            <p:cNvPr id="28" name="Oval 4"/>
            <p:cNvSpPr/>
            <p:nvPr/>
          </p:nvSpPr>
          <p:spPr>
            <a:xfrm>
              <a:off x="3933196" y="3337676"/>
              <a:ext cx="1338773" cy="133877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9" name="Group 31"/>
            <p:cNvGrpSpPr/>
            <p:nvPr/>
          </p:nvGrpSpPr>
          <p:grpSpPr>
            <a:xfrm>
              <a:off x="4370013" y="3811402"/>
              <a:ext cx="465138" cy="391319"/>
              <a:chOff x="5368132" y="2625725"/>
              <a:chExt cx="465138" cy="391319"/>
            </a:xfrm>
            <a:grpFill/>
          </p:grpSpPr>
          <p:sp>
            <p:nvSpPr>
              <p:cNvPr id="3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33" name="Group 14"/>
          <p:cNvGrpSpPr/>
          <p:nvPr/>
        </p:nvGrpSpPr>
        <p:grpSpPr>
          <a:xfrm>
            <a:off x="4693075" y="4562178"/>
            <a:ext cx="1005716" cy="1005716"/>
            <a:chOff x="4266129" y="4562318"/>
            <a:chExt cx="1005840" cy="1005840"/>
          </a:xfrm>
        </p:grpSpPr>
        <p:sp>
          <p:nvSpPr>
            <p:cNvPr id="34" name="Oval 3"/>
            <p:cNvSpPr/>
            <p:nvPr/>
          </p:nvSpPr>
          <p:spPr>
            <a:xfrm>
              <a:off x="4266129" y="4562318"/>
              <a:ext cx="1005840" cy="1005840"/>
            </a:xfrm>
            <a:prstGeom prst="ellipse">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a:cs typeface="+mn-ea"/>
                <a:sym typeface="+mn-lt"/>
              </a:endParaRPr>
            </a:p>
          </p:txBody>
        </p:sp>
        <p:grpSp>
          <p:nvGrpSpPr>
            <p:cNvPr id="35" name="Group 35"/>
            <p:cNvGrpSpPr/>
            <p:nvPr/>
          </p:nvGrpSpPr>
          <p:grpSpPr>
            <a:xfrm>
              <a:off x="4536877" y="4882511"/>
              <a:ext cx="464344" cy="362744"/>
              <a:chOff x="2581275" y="1710532"/>
              <a:chExt cx="464344" cy="362744"/>
            </a:xfrm>
            <a:solidFill>
              <a:schemeClr val="bg2"/>
            </a:solidFill>
          </p:grpSpPr>
          <p:sp>
            <p:nvSpPr>
              <p:cNvPr id="36" name="AutoShape 140"/>
              <p:cNvSpPr/>
              <p:nvPr>
                <p:custDataLst>
                  <p:tags r:id="rId1"/>
                </p:custDataLst>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8" name="AutoShape 142"/>
              <p:cNvSpPr/>
              <p:nvPr>
                <p:custDataLst>
                  <p:tags r:id="rId2"/>
                </p:custDataLst>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9" name="AutoShape 143"/>
              <p:cNvSpPr/>
              <p:nvPr>
                <p:custDataLst>
                  <p:tags r:id="rId3"/>
                </p:custDataLst>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0" name="AutoShape 144"/>
              <p:cNvSpPr/>
              <p:nvPr>
                <p:custDataLst>
                  <p:tags r:id="rId4"/>
                </p:custDataLst>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sp>
        <p:nvSpPr>
          <p:cNvPr id="43" name="TextBox 41"/>
          <p:cNvSpPr txBox="1"/>
          <p:nvPr/>
        </p:nvSpPr>
        <p:spPr>
          <a:xfrm>
            <a:off x="1111885" y="5146040"/>
            <a:ext cx="3428365" cy="1185545"/>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墙体的强度与采用的材料、墙体尺寸和构造方式有关。墙体的稳定性则与墙的长度、高度、厚度有关，一般通过合适的高厚比，加设壁柱、圈梁、构造柱，加强墙与墙或墙与其他构件间的连接等措施增加其稳定性。</a:t>
            </a:r>
          </a:p>
        </p:txBody>
      </p:sp>
      <p:sp>
        <p:nvSpPr>
          <p:cNvPr id="44" name="TextBox 170"/>
          <p:cNvSpPr txBox="1"/>
          <p:nvPr/>
        </p:nvSpPr>
        <p:spPr>
          <a:xfrm>
            <a:off x="1384300" y="4730115"/>
            <a:ext cx="3155950"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rgbClr val="00B0F0"/>
                </a:solidFill>
                <a:cs typeface="+mn-ea"/>
                <a:sym typeface="+mn-lt"/>
              </a:rPr>
              <a:t>（一）具有足够的强度和稳定性</a:t>
            </a:r>
          </a:p>
        </p:txBody>
      </p:sp>
      <p:sp>
        <p:nvSpPr>
          <p:cNvPr id="45" name="TextBox 41"/>
          <p:cNvSpPr txBox="1"/>
          <p:nvPr/>
        </p:nvSpPr>
        <p:spPr>
          <a:xfrm>
            <a:off x="718185" y="3669665"/>
            <a:ext cx="3493135" cy="964565"/>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不同地区、不同季节对墙体提出了保温或隔热的要求，保温与隔热概念相反，措施也不相同，但增加墙体厚度和选择导热系数小的材料都有利于保温和隔热。</a:t>
            </a:r>
          </a:p>
        </p:txBody>
      </p:sp>
      <p:sp>
        <p:nvSpPr>
          <p:cNvPr id="46" name="TextBox 170"/>
          <p:cNvSpPr txBox="1"/>
          <p:nvPr/>
        </p:nvSpPr>
        <p:spPr>
          <a:xfrm>
            <a:off x="1906905" y="3286544"/>
            <a:ext cx="2304215"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chemeClr val="accent2"/>
                </a:solidFill>
                <a:cs typeface="+mn-ea"/>
                <a:sym typeface="+mn-lt"/>
              </a:rPr>
              <a:t>（二）满足热工要求</a:t>
            </a:r>
          </a:p>
        </p:txBody>
      </p:sp>
      <p:sp>
        <p:nvSpPr>
          <p:cNvPr id="47" name="TextBox 41"/>
          <p:cNvSpPr txBox="1"/>
          <p:nvPr/>
        </p:nvSpPr>
        <p:spPr>
          <a:xfrm>
            <a:off x="1112520" y="1772920"/>
            <a:ext cx="3505200" cy="1407160"/>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为了获得安静的工作和休息环境，就必须防止室外及邻室传来的噪声影响，因而墙体应具有一定的隔声能力。采用密实、容重大，或空心、多孔的墙体材料，内外抹灰等方法都能提高墙体的隔声能力。采用吸声材料做墙面，能提高墙体的吸声性能，有利于隔声。</a:t>
            </a:r>
          </a:p>
        </p:txBody>
      </p:sp>
      <p:sp>
        <p:nvSpPr>
          <p:cNvPr id="48" name="TextBox 170"/>
          <p:cNvSpPr txBox="1"/>
          <p:nvPr/>
        </p:nvSpPr>
        <p:spPr>
          <a:xfrm>
            <a:off x="2326640" y="1388106"/>
            <a:ext cx="2304215"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rgbClr val="C00000"/>
                </a:solidFill>
                <a:cs typeface="+mn-ea"/>
                <a:sym typeface="+mn-lt"/>
              </a:rPr>
              <a:t>（三）满足隔声的要求</a:t>
            </a:r>
          </a:p>
        </p:txBody>
      </p:sp>
      <p:sp>
        <p:nvSpPr>
          <p:cNvPr id="49" name="TextBox 41"/>
          <p:cNvSpPr txBox="1"/>
          <p:nvPr/>
        </p:nvSpPr>
        <p:spPr>
          <a:xfrm>
            <a:off x="8463280" y="5288280"/>
            <a:ext cx="2940685" cy="74358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建筑工业化的关键在于墙体改革，采用轻质高强的墙体材料，减轻自重，降低成本，通过提高机械化程度来提高质量。</a:t>
            </a:r>
          </a:p>
        </p:txBody>
      </p:sp>
      <p:sp>
        <p:nvSpPr>
          <p:cNvPr id="50" name="TextBox 170"/>
          <p:cNvSpPr txBox="1"/>
          <p:nvPr/>
        </p:nvSpPr>
        <p:spPr>
          <a:xfrm>
            <a:off x="8463280" y="4902835"/>
            <a:ext cx="2940050" cy="384810"/>
          </a:xfrm>
          <a:prstGeom prst="rect">
            <a:avLst/>
          </a:prstGeom>
          <a:noFill/>
        </p:spPr>
        <p:txBody>
          <a:bodyPr wrap="square" lIns="91431" tIns="45715" rIns="91431" bIns="45715" rtlCol="0">
            <a:spAutoFit/>
          </a:bodyPr>
          <a:lstStyle/>
          <a:p>
            <a:pPr>
              <a:lnSpc>
                <a:spcPct val="120000"/>
              </a:lnSpc>
            </a:pPr>
            <a:r>
              <a:rPr lang="zh-CN" altLang="en-US" sz="1600" b="1" dirty="0">
                <a:solidFill>
                  <a:schemeClr val="tx1">
                    <a:lumMod val="75000"/>
                    <a:lumOff val="25000"/>
                  </a:schemeClr>
                </a:solidFill>
                <a:cs typeface="+mn-ea"/>
                <a:sym typeface="+mn-lt"/>
              </a:rPr>
              <a:t>（六）适应建筑工业化的要求</a:t>
            </a:r>
          </a:p>
        </p:txBody>
      </p:sp>
      <p:sp>
        <p:nvSpPr>
          <p:cNvPr id="51" name="TextBox 41"/>
          <p:cNvSpPr txBox="1"/>
          <p:nvPr/>
        </p:nvSpPr>
        <p:spPr>
          <a:xfrm>
            <a:off x="8839307" y="3742702"/>
            <a:ext cx="2514292" cy="74358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墙体所用的材料，在满足以上各项要求时，应尽量采用轻质材料，减轻建筑物的重量。</a:t>
            </a:r>
          </a:p>
        </p:txBody>
      </p:sp>
      <p:sp>
        <p:nvSpPr>
          <p:cNvPr id="52" name="TextBox 170"/>
          <p:cNvSpPr txBox="1"/>
          <p:nvPr/>
        </p:nvSpPr>
        <p:spPr>
          <a:xfrm>
            <a:off x="8839309" y="3357916"/>
            <a:ext cx="2304215" cy="384810"/>
          </a:xfrm>
          <a:prstGeom prst="rect">
            <a:avLst/>
          </a:prstGeom>
          <a:noFill/>
        </p:spPr>
        <p:txBody>
          <a:bodyPr wrap="square" lIns="91431" tIns="45715" rIns="91431" bIns="45715" rtlCol="0">
            <a:spAutoFit/>
          </a:bodyPr>
          <a:lstStyle/>
          <a:p>
            <a:pPr>
              <a:lnSpc>
                <a:spcPct val="120000"/>
              </a:lnSpc>
            </a:pPr>
            <a:r>
              <a:rPr lang="zh-CN" altLang="en-US" sz="1600" b="1" dirty="0">
                <a:solidFill>
                  <a:srgbClr val="0070C0"/>
                </a:solidFill>
                <a:cs typeface="+mn-ea"/>
                <a:sym typeface="+mn-lt"/>
              </a:rPr>
              <a:t>（五）减轻自重</a:t>
            </a:r>
          </a:p>
        </p:txBody>
      </p:sp>
      <p:sp>
        <p:nvSpPr>
          <p:cNvPr id="53" name="TextBox 41"/>
          <p:cNvSpPr txBox="1"/>
          <p:nvPr/>
        </p:nvSpPr>
        <p:spPr>
          <a:xfrm>
            <a:off x="8009890" y="2211705"/>
            <a:ext cx="3003550" cy="96456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墙体采用的材料及厚度应符合防火规范的规定。当建筑物的占地面积或长度较大时，应按规范要求设置防火墙，将建筑物分为若干段，以防止火灾蔓延。</a:t>
            </a:r>
          </a:p>
        </p:txBody>
      </p:sp>
      <p:sp>
        <p:nvSpPr>
          <p:cNvPr id="54" name="TextBox 170"/>
          <p:cNvSpPr txBox="1"/>
          <p:nvPr/>
        </p:nvSpPr>
        <p:spPr>
          <a:xfrm>
            <a:off x="8009575" y="1830896"/>
            <a:ext cx="2304215" cy="384810"/>
          </a:xfrm>
          <a:prstGeom prst="rect">
            <a:avLst/>
          </a:prstGeom>
          <a:noFill/>
        </p:spPr>
        <p:txBody>
          <a:bodyPr wrap="square" lIns="91431" tIns="45715" rIns="91431" bIns="45715" rtlCol="0">
            <a:spAutoFit/>
          </a:bodyPr>
          <a:lstStyle/>
          <a:p>
            <a:pPr>
              <a:lnSpc>
                <a:spcPct val="120000"/>
              </a:lnSpc>
            </a:pPr>
            <a:r>
              <a:rPr lang="zh-CN" altLang="en-US" sz="1600" b="1" dirty="0">
                <a:solidFill>
                  <a:srgbClr val="92D050"/>
                </a:solidFill>
                <a:cs typeface="+mn-ea"/>
                <a:sym typeface="+mn-lt"/>
              </a:rPr>
              <a:t>（四）满足防火要求</a:t>
            </a:r>
          </a:p>
        </p:txBody>
      </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三、墙体的要求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anim calcmode="lin" valueType="num">
                                      <p:cBhvr>
                                        <p:cTn id="44" dur="500" fill="hold"/>
                                        <p:tgtEl>
                                          <p:spTgt spid="50"/>
                                        </p:tgtEl>
                                        <p:attrNameLst>
                                          <p:attrName>ppt_x</p:attrName>
                                        </p:attrNameLst>
                                      </p:cBhvr>
                                      <p:tavLst>
                                        <p:tav tm="0">
                                          <p:val>
                                            <p:strVal val="#ppt_x"/>
                                          </p:val>
                                        </p:tav>
                                        <p:tav tm="100000">
                                          <p:val>
                                            <p:strVal val="#ppt_x"/>
                                          </p:val>
                                        </p:tav>
                                      </p:tavLst>
                                    </p:anim>
                                    <p:anim calcmode="lin" valueType="num">
                                      <p:cBhvr>
                                        <p:cTn id="45" dur="500" fill="hold"/>
                                        <p:tgtEl>
                                          <p:spTgt spid="5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anim calcmode="lin" valueType="num">
                                      <p:cBhvr>
                                        <p:cTn id="49" dur="500" fill="hold"/>
                                        <p:tgtEl>
                                          <p:spTgt spid="49"/>
                                        </p:tgtEl>
                                        <p:attrNameLst>
                                          <p:attrName>ppt_x</p:attrName>
                                        </p:attrNameLst>
                                      </p:cBhvr>
                                      <p:tavLst>
                                        <p:tav tm="0">
                                          <p:val>
                                            <p:strVal val="#ppt_x"/>
                                          </p:val>
                                        </p:tav>
                                        <p:tav tm="100000">
                                          <p:val>
                                            <p:strVal val="#ppt_x"/>
                                          </p:val>
                                        </p:tav>
                                      </p:tavLst>
                                    </p:anim>
                                    <p:anim calcmode="lin" valueType="num">
                                      <p:cBhvr>
                                        <p:cTn id="50" dur="5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anim calcmode="lin" valueType="num">
                                      <p:cBhvr>
                                        <p:cTn id="55" dur="500" fill="hold"/>
                                        <p:tgtEl>
                                          <p:spTgt spid="52"/>
                                        </p:tgtEl>
                                        <p:attrNameLst>
                                          <p:attrName>ppt_x</p:attrName>
                                        </p:attrNameLst>
                                      </p:cBhvr>
                                      <p:tavLst>
                                        <p:tav tm="0">
                                          <p:val>
                                            <p:strVal val="#ppt_x"/>
                                          </p:val>
                                        </p:tav>
                                        <p:tav tm="100000">
                                          <p:val>
                                            <p:strVal val="#ppt_x"/>
                                          </p:val>
                                        </p:tav>
                                      </p:tavLst>
                                    </p:anim>
                                    <p:anim calcmode="lin" valueType="num">
                                      <p:cBhvr>
                                        <p:cTn id="56" dur="500" fill="hold"/>
                                        <p:tgtEl>
                                          <p:spTgt spid="5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anim calcmode="lin" valueType="num">
                                      <p:cBhvr>
                                        <p:cTn id="60" dur="500" fill="hold"/>
                                        <p:tgtEl>
                                          <p:spTgt spid="51"/>
                                        </p:tgtEl>
                                        <p:attrNameLst>
                                          <p:attrName>ppt_x</p:attrName>
                                        </p:attrNameLst>
                                      </p:cBhvr>
                                      <p:tavLst>
                                        <p:tav tm="0">
                                          <p:val>
                                            <p:strVal val="#ppt_x"/>
                                          </p:val>
                                        </p:tav>
                                        <p:tav tm="100000">
                                          <p:val>
                                            <p:strVal val="#ppt_x"/>
                                          </p:val>
                                        </p:tav>
                                      </p:tavLst>
                                    </p:anim>
                                    <p:anim calcmode="lin" valueType="num">
                                      <p:cBhvr>
                                        <p:cTn id="61" dur="500" fill="hold"/>
                                        <p:tgtEl>
                                          <p:spTgt spid="51"/>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anim calcmode="lin" valueType="num">
                                      <p:cBhvr>
                                        <p:cTn id="66" dur="500" fill="hold"/>
                                        <p:tgtEl>
                                          <p:spTgt spid="54"/>
                                        </p:tgtEl>
                                        <p:attrNameLst>
                                          <p:attrName>ppt_x</p:attrName>
                                        </p:attrNameLst>
                                      </p:cBhvr>
                                      <p:tavLst>
                                        <p:tav tm="0">
                                          <p:val>
                                            <p:strVal val="#ppt_x"/>
                                          </p:val>
                                        </p:tav>
                                        <p:tav tm="100000">
                                          <p:val>
                                            <p:strVal val="#ppt_x"/>
                                          </p:val>
                                        </p:tav>
                                      </p:tavLst>
                                    </p:anim>
                                    <p:anim calcmode="lin" valueType="num">
                                      <p:cBhvr>
                                        <p:cTn id="67" dur="500" fill="hold"/>
                                        <p:tgtEl>
                                          <p:spTgt spid="5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anim calcmode="lin" valueType="num">
                                      <p:cBhvr>
                                        <p:cTn id="71" dur="500" fill="hold"/>
                                        <p:tgtEl>
                                          <p:spTgt spid="53"/>
                                        </p:tgtEl>
                                        <p:attrNameLst>
                                          <p:attrName>ppt_x</p:attrName>
                                        </p:attrNameLst>
                                      </p:cBhvr>
                                      <p:tavLst>
                                        <p:tav tm="0">
                                          <p:val>
                                            <p:strVal val="#ppt_x"/>
                                          </p:val>
                                        </p:tav>
                                        <p:tav tm="100000">
                                          <p:val>
                                            <p:strVal val="#ppt_x"/>
                                          </p:val>
                                        </p:tav>
                                      </p:tavLst>
                                    </p:anim>
                                    <p:anim calcmode="lin" valueType="num">
                                      <p:cBhvr>
                                        <p:cTn id="72" dur="50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500"/>
                                        <p:tgtEl>
                                          <p:spTgt spid="48"/>
                                        </p:tgtEl>
                                      </p:cBhvr>
                                    </p:animEffect>
                                    <p:anim calcmode="lin" valueType="num">
                                      <p:cBhvr>
                                        <p:cTn id="77" dur="500" fill="hold"/>
                                        <p:tgtEl>
                                          <p:spTgt spid="48"/>
                                        </p:tgtEl>
                                        <p:attrNameLst>
                                          <p:attrName>ppt_x</p:attrName>
                                        </p:attrNameLst>
                                      </p:cBhvr>
                                      <p:tavLst>
                                        <p:tav tm="0">
                                          <p:val>
                                            <p:strVal val="#ppt_x"/>
                                          </p:val>
                                        </p:tav>
                                        <p:tav tm="100000">
                                          <p:val>
                                            <p:strVal val="#ppt_x"/>
                                          </p:val>
                                        </p:tav>
                                      </p:tavLst>
                                    </p:anim>
                                    <p:anim calcmode="lin" valueType="num">
                                      <p:cBhvr>
                                        <p:cTn id="78" dur="500" fill="hold"/>
                                        <p:tgtEl>
                                          <p:spTgt spid="4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anim calcmode="lin" valueType="num">
                                      <p:cBhvr>
                                        <p:cTn id="88" dur="500" fill="hold"/>
                                        <p:tgtEl>
                                          <p:spTgt spid="46"/>
                                        </p:tgtEl>
                                        <p:attrNameLst>
                                          <p:attrName>ppt_x</p:attrName>
                                        </p:attrNameLst>
                                      </p:cBhvr>
                                      <p:tavLst>
                                        <p:tav tm="0">
                                          <p:val>
                                            <p:strVal val="#ppt_x"/>
                                          </p:val>
                                        </p:tav>
                                        <p:tav tm="100000">
                                          <p:val>
                                            <p:strVal val="#ppt_x"/>
                                          </p:val>
                                        </p:tav>
                                      </p:tavLst>
                                    </p:anim>
                                    <p:anim calcmode="lin" valueType="num">
                                      <p:cBhvr>
                                        <p:cTn id="89" dur="500" fill="hold"/>
                                        <p:tgtEl>
                                          <p:spTgt spid="4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anim calcmode="lin" valueType="num">
                                      <p:cBhvr>
                                        <p:cTn id="93" dur="500" fill="hold"/>
                                        <p:tgtEl>
                                          <p:spTgt spid="45"/>
                                        </p:tgtEl>
                                        <p:attrNameLst>
                                          <p:attrName>ppt_x</p:attrName>
                                        </p:attrNameLst>
                                      </p:cBhvr>
                                      <p:tavLst>
                                        <p:tav tm="0">
                                          <p:val>
                                            <p:strVal val="#ppt_x"/>
                                          </p:val>
                                        </p:tav>
                                        <p:tav tm="100000">
                                          <p:val>
                                            <p:strVal val="#ppt_x"/>
                                          </p:val>
                                        </p:tav>
                                      </p:tavLst>
                                    </p:anim>
                                    <p:anim calcmode="lin" valueType="num">
                                      <p:cBhvr>
                                        <p:cTn id="94" dur="500" fill="hold"/>
                                        <p:tgtEl>
                                          <p:spTgt spid="45"/>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500"/>
                                        <p:tgtEl>
                                          <p:spTgt spid="43"/>
                                        </p:tgtEl>
                                      </p:cBhvr>
                                    </p:animEffect>
                                    <p:anim calcmode="lin" valueType="num">
                                      <p:cBhvr>
                                        <p:cTn id="104" dur="500" fill="hold"/>
                                        <p:tgtEl>
                                          <p:spTgt spid="43"/>
                                        </p:tgtEl>
                                        <p:attrNameLst>
                                          <p:attrName>ppt_x</p:attrName>
                                        </p:attrNameLst>
                                      </p:cBhvr>
                                      <p:tavLst>
                                        <p:tav tm="0">
                                          <p:val>
                                            <p:strVal val="#ppt_x"/>
                                          </p:val>
                                        </p:tav>
                                        <p:tav tm="100000">
                                          <p:val>
                                            <p:strVal val="#ppt_x"/>
                                          </p:val>
                                        </p:tav>
                                      </p:tavLst>
                                    </p:anim>
                                    <p:anim calcmode="lin" valueType="num">
                                      <p:cBhvr>
                                        <p:cTn id="10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73301" y="3147695"/>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掌握砖墙的细部构造。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掌握砖墙的材料。</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掌握砖墙的砌筑原则和砌筑方式</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在砖墙的施工过程中要深入现场，积极推广和运用新技术、新材料、新</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工艺</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，不断提高施工水平和施工速度。</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73301" y="247804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砖墙构造及识读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砖墙的材料</a:t>
            </a:r>
          </a:p>
        </p:txBody>
      </p:sp>
      <p:grpSp>
        <p:nvGrpSpPr>
          <p:cNvPr id="9" name="组合 8"/>
          <p:cNvGrpSpPr/>
          <p:nvPr>
            <p:custDataLst>
              <p:tags r:id="rId5"/>
            </p:custDataLst>
          </p:nvPr>
        </p:nvGrpSpPr>
        <p:grpSpPr>
          <a:xfrm>
            <a:off x="988060" y="1219835"/>
            <a:ext cx="10253345" cy="2513330"/>
            <a:chOff x="7717" y="4423"/>
            <a:chExt cx="8888" cy="3958"/>
          </a:xfrm>
        </p:grpSpPr>
        <p:grpSp>
          <p:nvGrpSpPr>
            <p:cNvPr id="31" name="组合 30"/>
            <p:cNvGrpSpPr/>
            <p:nvPr/>
          </p:nvGrpSpPr>
          <p:grpSpPr>
            <a:xfrm>
              <a:off x="7717" y="4423"/>
              <a:ext cx="8888" cy="3958"/>
              <a:chOff x="4467232" y="3408332"/>
              <a:chExt cx="5369565" cy="2512634"/>
            </a:xfrm>
          </p:grpSpPr>
          <p:sp>
            <p:nvSpPr>
              <p:cNvPr id="32" name="矩形 31"/>
              <p:cNvSpPr/>
              <p:nvPr>
                <p:custDataLst>
                  <p:tags r:id="rId7"/>
                </p:custDataLst>
              </p:nvPr>
            </p:nvSpPr>
            <p:spPr>
              <a:xfrm>
                <a:off x="4467232" y="3408332"/>
                <a:ext cx="5369565" cy="251263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7" y="4658"/>
              <a:ext cx="8270" cy="3489"/>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1. 砖</a:t>
              </a:r>
            </a:p>
            <a:p>
              <a:pPr algn="just" fontAlgn="auto">
                <a:lnSpc>
                  <a:spcPct val="150000"/>
                </a:lnSpc>
              </a:pPr>
              <a:r>
                <a:rPr lang="zh-CN" altLang="en-US" sz="1600" b="1" dirty="0">
                  <a:latin typeface="Arial" panose="020B0604020202020204" pitchFamily="34" charset="0"/>
                  <a:sym typeface="+mn-ea"/>
                </a:rPr>
                <a:t>砖的种类较多，按制作工艺分为烧结砖和非烧结砖；按孔洞率又可以分为</a:t>
              </a:r>
              <a:r>
                <a:rPr lang="zh-CN" altLang="en-US" sz="1600" b="1" dirty="0">
                  <a:solidFill>
                    <a:srgbClr val="F87616"/>
                  </a:solidFill>
                  <a:latin typeface="Arial" panose="020B0604020202020204" pitchFamily="34" charset="0"/>
                  <a:sym typeface="+mn-ea"/>
                </a:rPr>
                <a:t>普通砖</a:t>
              </a:r>
              <a:r>
                <a:rPr lang="zh-CN" altLang="en-US" sz="1600" b="1" dirty="0">
                  <a:latin typeface="Arial" panose="020B0604020202020204" pitchFamily="34" charset="0"/>
                  <a:sym typeface="+mn-ea"/>
                </a:rPr>
                <a:t>、</a:t>
              </a:r>
              <a:r>
                <a:rPr lang="zh-CN" altLang="en-US" sz="1600" b="1" dirty="0">
                  <a:solidFill>
                    <a:srgbClr val="F87616"/>
                  </a:solidFill>
                  <a:latin typeface="Arial" panose="020B0604020202020204" pitchFamily="34" charset="0"/>
                  <a:sym typeface="+mn-ea"/>
                </a:rPr>
                <a:t>多孔砖</a:t>
              </a:r>
              <a:r>
                <a:rPr lang="zh-CN" altLang="en-US" sz="1600" b="1" dirty="0">
                  <a:latin typeface="Arial" panose="020B0604020202020204" pitchFamily="34" charset="0"/>
                  <a:sym typeface="+mn-ea"/>
                </a:rPr>
                <a:t>和</a:t>
              </a:r>
              <a:r>
                <a:rPr lang="zh-CN" altLang="en-US" sz="1600" b="1" dirty="0">
                  <a:solidFill>
                    <a:srgbClr val="F87616"/>
                  </a:solidFill>
                  <a:latin typeface="Arial" panose="020B0604020202020204" pitchFamily="34" charset="0"/>
                  <a:sym typeface="+mn-ea"/>
                </a:rPr>
                <a:t>空心砖</a:t>
              </a:r>
              <a:r>
                <a:rPr lang="zh-CN" altLang="en-US" sz="1600" b="1" dirty="0">
                  <a:latin typeface="Arial" panose="020B0604020202020204" pitchFamily="34" charset="0"/>
                  <a:sym typeface="+mn-ea"/>
                </a:rPr>
                <a:t>。</a:t>
              </a:r>
            </a:p>
            <a:p>
              <a:pPr algn="just" fontAlgn="auto">
                <a:lnSpc>
                  <a:spcPct val="150000"/>
                </a:lnSpc>
              </a:pPr>
              <a:r>
                <a:rPr lang="zh-CN" altLang="en-US" sz="1600" b="1" dirty="0">
                  <a:latin typeface="Arial" panose="020B0604020202020204" pitchFamily="34" charset="0"/>
                  <a:sym typeface="+mn-ea"/>
                </a:rPr>
                <a:t>普通黏土实心砖是我国传统的墙体材料，标准黏土砖的规格为 240mm×115mm×53mm，加上砌筑时的灰缝尺寸10mm，形成 4 : 2 : 1的尺度关系，如图2-3-7所示。砌筑 1m3的砖砌体需要512块标准砖。</a:t>
              </a:r>
              <a:r>
                <a:rPr lang="zh-CN" altLang="en-US" sz="1600" b="1" dirty="0">
                  <a:solidFill>
                    <a:srgbClr val="F87616"/>
                  </a:solidFill>
                  <a:latin typeface="Arial" panose="020B0604020202020204" pitchFamily="34" charset="0"/>
                  <a:sym typeface="+mn-ea"/>
                </a:rPr>
                <a:t>标准砖的强度等级有五个</a:t>
              </a:r>
              <a:r>
                <a:rPr lang="zh-CN" altLang="en-US" sz="1600" b="1" dirty="0">
                  <a:latin typeface="Arial" panose="020B0604020202020204" pitchFamily="34" charset="0"/>
                  <a:sym typeface="+mn-ea"/>
                </a:rPr>
                <a:t>：MU30、MU25、MU20、MU15、MU10、MU7.5，砌墙用砖的强度等级一般为 MU7.5 和 MU10。</a:t>
              </a:r>
            </a:p>
          </p:txBody>
        </p:sp>
      </p:grpSp>
      <p:pic>
        <p:nvPicPr>
          <p:cNvPr id="4" name="图片 3"/>
          <p:cNvPicPr>
            <a:picLocks noChangeAspect="1"/>
          </p:cNvPicPr>
          <p:nvPr/>
        </p:nvPicPr>
        <p:blipFill>
          <a:blip r:embed="rId12"/>
          <a:stretch>
            <a:fillRect/>
          </a:stretch>
        </p:blipFill>
        <p:spPr>
          <a:xfrm>
            <a:off x="2780030" y="3873500"/>
            <a:ext cx="7916545" cy="29375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1295400"/>
            <a:ext cx="4618990" cy="4907915"/>
            <a:chOff x="7717" y="5903"/>
            <a:chExt cx="5746" cy="7729"/>
          </a:xfrm>
        </p:grpSpPr>
        <p:grpSp>
          <p:nvGrpSpPr>
            <p:cNvPr id="31" name="组合 30"/>
            <p:cNvGrpSpPr/>
            <p:nvPr/>
          </p:nvGrpSpPr>
          <p:grpSpPr>
            <a:xfrm>
              <a:off x="7717" y="5903"/>
              <a:ext cx="5746" cy="7729"/>
              <a:chOff x="4467232" y="4347872"/>
              <a:chExt cx="3471389" cy="4906555"/>
            </a:xfrm>
          </p:grpSpPr>
          <p:sp>
            <p:nvSpPr>
              <p:cNvPr id="32" name="矩形 31"/>
              <p:cNvSpPr/>
              <p:nvPr>
                <p:custDataLst>
                  <p:tags r:id="rId9"/>
                </p:custDataLst>
              </p:nvPr>
            </p:nvSpPr>
            <p:spPr>
              <a:xfrm>
                <a:off x="4467232" y="4347872"/>
                <a:ext cx="3471389" cy="4906555"/>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6"/>
              </p:custDataLst>
            </p:nvPr>
          </p:nvSpPr>
          <p:spPr>
            <a:xfrm>
              <a:off x="7937" y="6659"/>
              <a:ext cx="17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7"/>
              </p:custDataLst>
            </p:nvPr>
          </p:nvSpPr>
          <p:spPr>
            <a:xfrm>
              <a:off x="8319" y="6359"/>
              <a:ext cx="3608"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sym typeface="+mn-ea"/>
                </a:rPr>
                <a:t>多孔砖</a:t>
              </a:r>
            </a:p>
          </p:txBody>
        </p:sp>
        <p:sp>
          <p:nvSpPr>
            <p:cNvPr id="6" name="文本框 5"/>
            <p:cNvSpPr txBox="1"/>
            <p:nvPr>
              <p:custDataLst>
                <p:tags r:id="rId8"/>
              </p:custDataLst>
            </p:nvPr>
          </p:nvSpPr>
          <p:spPr>
            <a:xfrm>
              <a:off x="8166" y="7325"/>
              <a:ext cx="4943" cy="5816"/>
            </a:xfrm>
            <a:prstGeom prst="rect">
              <a:avLst/>
            </a:prstGeom>
            <a:noFill/>
          </p:spPr>
          <p:txBody>
            <a:bodyPr wrap="square" lIns="101600" tIns="0" rIns="82550" bIns="0" rtlCol="0">
              <a:spAutoFit/>
            </a:bodyPr>
            <a:lstStyle/>
            <a:p>
              <a:pPr algn="just" fontAlgn="auto">
                <a:lnSpc>
                  <a:spcPct val="150000"/>
                </a:lnSpc>
              </a:pPr>
              <a:r>
                <a:rPr lang="zh-CN" altLang="en-US" sz="1600" dirty="0">
                  <a:latin typeface="Arial" panose="020B0604020202020204" pitchFamily="34" charset="0"/>
                  <a:sym typeface="+mn-ea"/>
                </a:rPr>
                <a:t>多孔砖是以黏土、页岩、煤矸石、粉煤灰为主要原料，经焙烧而成，孔多小而密，孔洞率≥25%，用于承重墙体，是一种替代实心黏土砖（普通砖）的新型产品，具有节约土地资源和能源的功效，适用于多层住宅及相近的建筑工程。目前北京和华北、西北地区多孔砖有KP1（P 型）多孔砖和模数（DM型或 M型）砖两大类。孔洞的形式有圆形和方形通孔。根据国家节约土地资源的政策，应优先使用非黏土多孔砖。</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砖墙的材料</a:t>
            </a:r>
          </a:p>
        </p:txBody>
      </p:sp>
      <p:pic>
        <p:nvPicPr>
          <p:cNvPr id="8" name="图片 7"/>
          <p:cNvPicPr>
            <a:picLocks noChangeAspect="1"/>
          </p:cNvPicPr>
          <p:nvPr/>
        </p:nvPicPr>
        <p:blipFill>
          <a:blip r:embed="rId14"/>
          <a:stretch>
            <a:fillRect/>
          </a:stretch>
        </p:blipFill>
        <p:spPr>
          <a:xfrm>
            <a:off x="6145530" y="186055"/>
            <a:ext cx="5629275" cy="64865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780881" y="1985923"/>
            <a:ext cx="3835402" cy="383239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29011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965200" y="3017295"/>
              <a:ext cx="3530600" cy="144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砂浆的作用是</a:t>
              </a:r>
              <a:r>
                <a:rPr sz="16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黏结砌块</a:t>
              </a: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6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填实缝隙</a:t>
              </a: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6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传递荷载</a:t>
              </a: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。砂浆按其成分有水泥砂浆、石灰砂浆和混合砂浆等。用在地面以下的砂浆只能选用水泥砂浆。砂浆的强度等级有M15、M10、M7.5、M5、M2.5、M1、M0.4 七个等级。</a:t>
              </a:r>
            </a:p>
          </p:txBody>
        </p:sp>
      </p:grpSp>
      <p:grpSp>
        <p:nvGrpSpPr>
          <p:cNvPr id="56" name="íşlídê"/>
          <p:cNvGrpSpPr/>
          <p:nvPr/>
        </p:nvGrpSpPr>
        <p:grpSpPr>
          <a:xfrm>
            <a:off x="5293098" y="1754838"/>
            <a:ext cx="878080" cy="880403"/>
            <a:chOff x="3852543" y="1668897"/>
            <a:chExt cx="823456" cy="825634"/>
          </a:xfrm>
        </p:grpSpPr>
        <p:sp>
          <p:nvSpPr>
            <p:cNvPr id="72" name="ïṧľíḓê"/>
            <p:cNvSpPr/>
            <p:nvPr/>
          </p:nvSpPr>
          <p:spPr bwMode="auto">
            <a:xfrm>
              <a:off x="3852543" y="1668897"/>
              <a:ext cx="823456" cy="825634"/>
            </a:xfrm>
            <a:prstGeom prst="ellipse">
              <a:avLst/>
            </a:prstGeom>
            <a:solidFill>
              <a:schemeClr val="accent2"/>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73" name="îṩ1îḍé"/>
            <p:cNvSpPr/>
            <p:nvPr/>
          </p:nvSpPr>
          <p:spPr bwMode="auto">
            <a:xfrm>
              <a:off x="4053488" y="1885606"/>
              <a:ext cx="421566" cy="392214"/>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0" name="íṩḻîḑe"/>
          <p:cNvSpPr/>
          <p:nvPr/>
        </p:nvSpPr>
        <p:spPr bwMode="auto">
          <a:xfrm>
            <a:off x="6191885" y="1732915"/>
            <a:ext cx="5235575"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（1）石灰砂浆由石灰膏、砂加水拌和而成，属于气硬性材料。这种砂浆强度不高、和易性好，用在砌筑次要的、临时的、简易的民用建筑中地面以上的砌体。</a:t>
            </a:r>
          </a:p>
        </p:txBody>
      </p:sp>
      <p:grpSp>
        <p:nvGrpSpPr>
          <p:cNvPr id="58" name="ïś1iḓê"/>
          <p:cNvGrpSpPr/>
          <p:nvPr/>
        </p:nvGrpSpPr>
        <p:grpSpPr>
          <a:xfrm>
            <a:off x="5293098" y="3233784"/>
            <a:ext cx="878080" cy="880403"/>
            <a:chOff x="3852543" y="1667810"/>
            <a:chExt cx="823456" cy="825634"/>
          </a:xfrm>
        </p:grpSpPr>
        <p:sp>
          <p:nvSpPr>
            <p:cNvPr id="68" name="îŝ1ïḑè"/>
            <p:cNvSpPr/>
            <p:nvPr/>
          </p:nvSpPr>
          <p:spPr bwMode="auto">
            <a:xfrm>
              <a:off x="3852543" y="1667810"/>
              <a:ext cx="823456" cy="825634"/>
            </a:xfrm>
            <a:prstGeom prst="ellipse">
              <a:avLst/>
            </a:prstGeom>
            <a:solidFill>
              <a:srgbClr val="92D05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9" name="ïṩļïḓe"/>
            <p:cNvSpPr/>
            <p:nvPr/>
          </p:nvSpPr>
          <p:spPr bwMode="auto">
            <a:xfrm>
              <a:off x="4053488" y="1910449"/>
              <a:ext cx="421566" cy="340353"/>
            </a:xfrm>
            <a:custGeom>
              <a:avLst/>
              <a:gdLst>
                <a:gd name="connsiteX0" fmla="*/ 161402 w 453147"/>
                <a:gd name="connsiteY0" fmla="*/ 308861 h 365851"/>
                <a:gd name="connsiteX1" fmla="*/ 162059 w 453147"/>
                <a:gd name="connsiteY1" fmla="*/ 313689 h 365851"/>
                <a:gd name="connsiteX2" fmla="*/ 157393 w 453147"/>
                <a:gd name="connsiteY2" fmla="*/ 314324 h 365851"/>
                <a:gd name="connsiteX3" fmla="*/ 156735 w 453147"/>
                <a:gd name="connsiteY3" fmla="*/ 309497 h 365851"/>
                <a:gd name="connsiteX4" fmla="*/ 9528 w 453147"/>
                <a:gd name="connsiteY4" fmla="*/ 306728 h 365851"/>
                <a:gd name="connsiteX5" fmla="*/ 102668 w 453147"/>
                <a:gd name="connsiteY5" fmla="*/ 306728 h 365851"/>
                <a:gd name="connsiteX6" fmla="*/ 102668 w 453147"/>
                <a:gd name="connsiteY6" fmla="*/ 348489 h 365851"/>
                <a:gd name="connsiteX7" fmla="*/ 9528 w 453147"/>
                <a:gd name="connsiteY7" fmla="*/ 348489 h 365851"/>
                <a:gd name="connsiteX8" fmla="*/ 0 w 453147"/>
                <a:gd name="connsiteY8" fmla="*/ 306728 h 365851"/>
                <a:gd name="connsiteX9" fmla="*/ 4861 w 453147"/>
                <a:gd name="connsiteY9" fmla="*/ 306728 h 365851"/>
                <a:gd name="connsiteX10" fmla="*/ 4861 w 453147"/>
                <a:gd name="connsiteY10" fmla="*/ 353352 h 365851"/>
                <a:gd name="connsiteX11" fmla="*/ 107434 w 453147"/>
                <a:gd name="connsiteY11" fmla="*/ 353352 h 365851"/>
                <a:gd name="connsiteX12" fmla="*/ 107434 w 453147"/>
                <a:gd name="connsiteY12" fmla="*/ 306728 h 365851"/>
                <a:gd name="connsiteX13" fmla="*/ 112196 w 453147"/>
                <a:gd name="connsiteY13" fmla="*/ 306728 h 365851"/>
                <a:gd name="connsiteX14" fmla="*/ 112196 w 453147"/>
                <a:gd name="connsiteY14" fmla="*/ 358014 h 365851"/>
                <a:gd name="connsiteX15" fmla="*/ 0 w 453147"/>
                <a:gd name="connsiteY15" fmla="*/ 358014 h 365851"/>
                <a:gd name="connsiteX16" fmla="*/ 102668 w 453147"/>
                <a:gd name="connsiteY16" fmla="*/ 301867 h 365851"/>
                <a:gd name="connsiteX17" fmla="*/ 107434 w 453147"/>
                <a:gd name="connsiteY17" fmla="*/ 301867 h 365851"/>
                <a:gd name="connsiteX18" fmla="*/ 107434 w 453147"/>
                <a:gd name="connsiteY18" fmla="*/ 306728 h 365851"/>
                <a:gd name="connsiteX19" fmla="*/ 102668 w 453147"/>
                <a:gd name="connsiteY19" fmla="*/ 306728 h 365851"/>
                <a:gd name="connsiteX20" fmla="*/ 4861 w 453147"/>
                <a:gd name="connsiteY20" fmla="*/ 301867 h 365851"/>
                <a:gd name="connsiteX21" fmla="*/ 9528 w 453147"/>
                <a:gd name="connsiteY21" fmla="*/ 301867 h 365851"/>
                <a:gd name="connsiteX22" fmla="*/ 9528 w 453147"/>
                <a:gd name="connsiteY22" fmla="*/ 306728 h 365851"/>
                <a:gd name="connsiteX23" fmla="*/ 4861 w 453147"/>
                <a:gd name="connsiteY23" fmla="*/ 306728 h 365851"/>
                <a:gd name="connsiteX24" fmla="*/ 254342 w 453147"/>
                <a:gd name="connsiteY24" fmla="*/ 301140 h 365851"/>
                <a:gd name="connsiteX25" fmla="*/ 260002 w 453147"/>
                <a:gd name="connsiteY25" fmla="*/ 342661 h 365851"/>
                <a:gd name="connsiteX26" fmla="*/ 167710 w 453147"/>
                <a:gd name="connsiteY26" fmla="*/ 355184 h 365851"/>
                <a:gd name="connsiteX27" fmla="*/ 162059 w 453147"/>
                <a:gd name="connsiteY27" fmla="*/ 313689 h 365851"/>
                <a:gd name="connsiteX28" fmla="*/ 9528 w 453147"/>
                <a:gd name="connsiteY28" fmla="*/ 297200 h 365851"/>
                <a:gd name="connsiteX29" fmla="*/ 102668 w 453147"/>
                <a:gd name="connsiteY29" fmla="*/ 297200 h 365851"/>
                <a:gd name="connsiteX30" fmla="*/ 102668 w 453147"/>
                <a:gd name="connsiteY30" fmla="*/ 301867 h 365851"/>
                <a:gd name="connsiteX31" fmla="*/ 9528 w 453147"/>
                <a:gd name="connsiteY31" fmla="*/ 301867 h 365851"/>
                <a:gd name="connsiteX32" fmla="*/ 258410 w 453147"/>
                <a:gd name="connsiteY32" fmla="*/ 295654 h 365851"/>
                <a:gd name="connsiteX33" fmla="*/ 259071 w 453147"/>
                <a:gd name="connsiteY33" fmla="*/ 300497 h 365851"/>
                <a:gd name="connsiteX34" fmla="*/ 254342 w 453147"/>
                <a:gd name="connsiteY34" fmla="*/ 301140 h 365851"/>
                <a:gd name="connsiteX35" fmla="*/ 253682 w 453147"/>
                <a:gd name="connsiteY35" fmla="*/ 296297 h 365851"/>
                <a:gd name="connsiteX36" fmla="*/ 257852 w 453147"/>
                <a:gd name="connsiteY36" fmla="*/ 291557 h 365851"/>
                <a:gd name="connsiteX37" fmla="*/ 258416 w 453147"/>
                <a:gd name="connsiteY37" fmla="*/ 295653 h 365851"/>
                <a:gd name="connsiteX38" fmla="*/ 258410 w 453147"/>
                <a:gd name="connsiteY38" fmla="*/ 295654 h 365851"/>
                <a:gd name="connsiteX39" fmla="*/ 152821 w 453147"/>
                <a:gd name="connsiteY39" fmla="*/ 280793 h 365851"/>
                <a:gd name="connsiteX40" fmla="*/ 156735 w 453147"/>
                <a:gd name="connsiteY40" fmla="*/ 309497 h 365851"/>
                <a:gd name="connsiteX41" fmla="*/ 156674 w 453147"/>
                <a:gd name="connsiteY41" fmla="*/ 309505 h 365851"/>
                <a:gd name="connsiteX42" fmla="*/ 152768 w 453147"/>
                <a:gd name="connsiteY42" fmla="*/ 280800 h 365851"/>
                <a:gd name="connsiteX43" fmla="*/ 315402 w 453147"/>
                <a:gd name="connsiteY43" fmla="*/ 278153 h 365851"/>
                <a:gd name="connsiteX44" fmla="*/ 329928 w 453147"/>
                <a:gd name="connsiteY44" fmla="*/ 313852 h 365851"/>
                <a:gd name="connsiteX45" fmla="*/ 329884 w 453147"/>
                <a:gd name="connsiteY45" fmla="*/ 313870 h 365851"/>
                <a:gd name="connsiteX46" fmla="*/ 315358 w 453147"/>
                <a:gd name="connsiteY46" fmla="*/ 278171 h 365851"/>
                <a:gd name="connsiteX47" fmla="*/ 156862 w 453147"/>
                <a:gd name="connsiteY47" fmla="*/ 275524 h 365851"/>
                <a:gd name="connsiteX48" fmla="*/ 157493 w 453147"/>
                <a:gd name="connsiteY48" fmla="*/ 280156 h 365851"/>
                <a:gd name="connsiteX49" fmla="*/ 152821 w 453147"/>
                <a:gd name="connsiteY49" fmla="*/ 280793 h 365851"/>
                <a:gd name="connsiteX50" fmla="*/ 152190 w 453147"/>
                <a:gd name="connsiteY50" fmla="*/ 276160 h 365851"/>
                <a:gd name="connsiteX51" fmla="*/ 424941 w 453147"/>
                <a:gd name="connsiteY51" fmla="*/ 275112 h 365851"/>
                <a:gd name="connsiteX52" fmla="*/ 440721 w 453147"/>
                <a:gd name="connsiteY52" fmla="*/ 313901 h 365851"/>
                <a:gd name="connsiteX53" fmla="*/ 354500 w 453147"/>
                <a:gd name="connsiteY53" fmla="*/ 349006 h 365851"/>
                <a:gd name="connsiteX54" fmla="*/ 338730 w 453147"/>
                <a:gd name="connsiteY54" fmla="*/ 310263 h 365851"/>
                <a:gd name="connsiteX55" fmla="*/ 324200 w 453147"/>
                <a:gd name="connsiteY55" fmla="*/ 274566 h 365851"/>
                <a:gd name="connsiteX56" fmla="*/ 325985 w 453147"/>
                <a:gd name="connsiteY56" fmla="*/ 278950 h 365851"/>
                <a:gd name="connsiteX57" fmla="*/ 321607 w 453147"/>
                <a:gd name="connsiteY57" fmla="*/ 280733 h 365851"/>
                <a:gd name="connsiteX58" fmla="*/ 332554 w 453147"/>
                <a:gd name="connsiteY58" fmla="*/ 307521 h 365851"/>
                <a:gd name="connsiteX59" fmla="*/ 336895 w 453147"/>
                <a:gd name="connsiteY59" fmla="*/ 305755 h 365851"/>
                <a:gd name="connsiteX60" fmla="*/ 338730 w 453147"/>
                <a:gd name="connsiteY60" fmla="*/ 310263 h 365851"/>
                <a:gd name="connsiteX61" fmla="*/ 334327 w 453147"/>
                <a:gd name="connsiteY61" fmla="*/ 312058 h 365851"/>
                <a:gd name="connsiteX62" fmla="*/ 319795 w 453147"/>
                <a:gd name="connsiteY62" fmla="*/ 276362 h 365851"/>
                <a:gd name="connsiteX63" fmla="*/ 9528 w 453147"/>
                <a:gd name="connsiteY63" fmla="*/ 272900 h 365851"/>
                <a:gd name="connsiteX64" fmla="*/ 102668 w 453147"/>
                <a:gd name="connsiteY64" fmla="*/ 272900 h 365851"/>
                <a:gd name="connsiteX65" fmla="*/ 102668 w 453147"/>
                <a:gd name="connsiteY65" fmla="*/ 277667 h 365851"/>
                <a:gd name="connsiteX66" fmla="*/ 9528 w 453147"/>
                <a:gd name="connsiteY66" fmla="*/ 277667 h 365851"/>
                <a:gd name="connsiteX67" fmla="*/ 4762 w 453147"/>
                <a:gd name="connsiteY67" fmla="*/ 272900 h 365851"/>
                <a:gd name="connsiteX68" fmla="*/ 4861 w 453147"/>
                <a:gd name="connsiteY68" fmla="*/ 272900 h 365851"/>
                <a:gd name="connsiteX69" fmla="*/ 4861 w 453147"/>
                <a:gd name="connsiteY69" fmla="*/ 301867 h 365851"/>
                <a:gd name="connsiteX70" fmla="*/ 4762 w 453147"/>
                <a:gd name="connsiteY70" fmla="*/ 301867 h 365851"/>
                <a:gd name="connsiteX71" fmla="*/ 250449 w 453147"/>
                <a:gd name="connsiteY71" fmla="*/ 272317 h 365851"/>
                <a:gd name="connsiteX72" fmla="*/ 253066 w 453147"/>
                <a:gd name="connsiteY72" fmla="*/ 291614 h 365851"/>
                <a:gd name="connsiteX73" fmla="*/ 253044 w 453147"/>
                <a:gd name="connsiteY73" fmla="*/ 291617 h 365851"/>
                <a:gd name="connsiteX74" fmla="*/ 250414 w 453147"/>
                <a:gd name="connsiteY74" fmla="*/ 272322 h 365851"/>
                <a:gd name="connsiteX75" fmla="*/ 433771 w 453147"/>
                <a:gd name="connsiteY75" fmla="*/ 271511 h 365851"/>
                <a:gd name="connsiteX76" fmla="*/ 453147 w 453147"/>
                <a:gd name="connsiteY76" fmla="*/ 319140 h 365851"/>
                <a:gd name="connsiteX77" fmla="*/ 349310 w 453147"/>
                <a:gd name="connsiteY77" fmla="*/ 361486 h 365851"/>
                <a:gd name="connsiteX78" fmla="*/ 329928 w 453147"/>
                <a:gd name="connsiteY78" fmla="*/ 313852 h 365851"/>
                <a:gd name="connsiteX79" fmla="*/ 334327 w 453147"/>
                <a:gd name="connsiteY79" fmla="*/ 312058 h 365851"/>
                <a:gd name="connsiteX80" fmla="*/ 351904 w 453147"/>
                <a:gd name="connsiteY80" fmla="*/ 355237 h 365851"/>
                <a:gd name="connsiteX81" fmla="*/ 446897 w 453147"/>
                <a:gd name="connsiteY81" fmla="*/ 316561 h 365851"/>
                <a:gd name="connsiteX82" fmla="*/ 429306 w 453147"/>
                <a:gd name="connsiteY82" fmla="*/ 273332 h 365851"/>
                <a:gd name="connsiteX83" fmla="*/ 427504 w 453147"/>
                <a:gd name="connsiteY83" fmla="*/ 268905 h 365851"/>
                <a:gd name="connsiteX84" fmla="*/ 429306 w 453147"/>
                <a:gd name="connsiteY84" fmla="*/ 273332 h 365851"/>
                <a:gd name="connsiteX85" fmla="*/ 424941 w 453147"/>
                <a:gd name="connsiteY85" fmla="*/ 275112 h 365851"/>
                <a:gd name="connsiteX86" fmla="*/ 423138 w 453147"/>
                <a:gd name="connsiteY86" fmla="*/ 270681 h 365851"/>
                <a:gd name="connsiteX87" fmla="*/ 102668 w 453147"/>
                <a:gd name="connsiteY87" fmla="*/ 268139 h 365851"/>
                <a:gd name="connsiteX88" fmla="*/ 107434 w 453147"/>
                <a:gd name="connsiteY88" fmla="*/ 268139 h 365851"/>
                <a:gd name="connsiteX89" fmla="*/ 107434 w 453147"/>
                <a:gd name="connsiteY89" fmla="*/ 272900 h 365851"/>
                <a:gd name="connsiteX90" fmla="*/ 102668 w 453147"/>
                <a:gd name="connsiteY90" fmla="*/ 272900 h 365851"/>
                <a:gd name="connsiteX91" fmla="*/ 4861 w 453147"/>
                <a:gd name="connsiteY91" fmla="*/ 268139 h 365851"/>
                <a:gd name="connsiteX92" fmla="*/ 9528 w 453147"/>
                <a:gd name="connsiteY92" fmla="*/ 268139 h 365851"/>
                <a:gd name="connsiteX93" fmla="*/ 9528 w 453147"/>
                <a:gd name="connsiteY93" fmla="*/ 272900 h 365851"/>
                <a:gd name="connsiteX94" fmla="*/ 4861 w 453147"/>
                <a:gd name="connsiteY94" fmla="*/ 272900 h 365851"/>
                <a:gd name="connsiteX95" fmla="*/ 249769 w 453147"/>
                <a:gd name="connsiteY95" fmla="*/ 267587 h 365851"/>
                <a:gd name="connsiteX96" fmla="*/ 250414 w 453147"/>
                <a:gd name="connsiteY96" fmla="*/ 272322 h 365851"/>
                <a:gd name="connsiteX97" fmla="*/ 158219 w 453147"/>
                <a:gd name="connsiteY97" fmla="*/ 284896 h 365851"/>
                <a:gd name="connsiteX98" fmla="*/ 160836 w 453147"/>
                <a:gd name="connsiteY98" fmla="*/ 304193 h 365851"/>
                <a:gd name="connsiteX99" fmla="*/ 253044 w 453147"/>
                <a:gd name="connsiteY99" fmla="*/ 291617 h 365851"/>
                <a:gd name="connsiteX100" fmla="*/ 253682 w 453147"/>
                <a:gd name="connsiteY100" fmla="*/ 296297 h 365851"/>
                <a:gd name="connsiteX101" fmla="*/ 161402 w 453147"/>
                <a:gd name="connsiteY101" fmla="*/ 308861 h 365851"/>
                <a:gd name="connsiteX102" fmla="*/ 157493 w 453147"/>
                <a:gd name="connsiteY102" fmla="*/ 280156 h 365851"/>
                <a:gd name="connsiteX103" fmla="*/ 253868 w 453147"/>
                <a:gd name="connsiteY103" fmla="*/ 262333 h 365851"/>
                <a:gd name="connsiteX104" fmla="*/ 257852 w 453147"/>
                <a:gd name="connsiteY104" fmla="*/ 291557 h 365851"/>
                <a:gd name="connsiteX105" fmla="*/ 254463 w 453147"/>
                <a:gd name="connsiteY105" fmla="*/ 266948 h 365851"/>
                <a:gd name="connsiteX106" fmla="*/ 249769 w 453147"/>
                <a:gd name="connsiteY106" fmla="*/ 267587 h 365851"/>
                <a:gd name="connsiteX107" fmla="*/ 249140 w 453147"/>
                <a:gd name="connsiteY107" fmla="*/ 262976 h 365851"/>
                <a:gd name="connsiteX108" fmla="*/ 414086 w 453147"/>
                <a:gd name="connsiteY108" fmla="*/ 248191 h 365851"/>
                <a:gd name="connsiteX109" fmla="*/ 421420 w 453147"/>
                <a:gd name="connsiteY109" fmla="*/ 266255 h 365851"/>
                <a:gd name="connsiteX110" fmla="*/ 421349 w 453147"/>
                <a:gd name="connsiteY110" fmla="*/ 266284 h 365851"/>
                <a:gd name="connsiteX111" fmla="*/ 414003 w 453147"/>
                <a:gd name="connsiteY111" fmla="*/ 248225 h 365851"/>
                <a:gd name="connsiteX112" fmla="*/ 412217 w 453147"/>
                <a:gd name="connsiteY112" fmla="*/ 243836 h 365851"/>
                <a:gd name="connsiteX113" fmla="*/ 414003 w 453147"/>
                <a:gd name="connsiteY113" fmla="*/ 248225 h 365851"/>
                <a:gd name="connsiteX114" fmla="*/ 327836 w 453147"/>
                <a:gd name="connsiteY114" fmla="*/ 283318 h 365851"/>
                <a:gd name="connsiteX115" fmla="*/ 335123 w 453147"/>
                <a:gd name="connsiteY115" fmla="*/ 301382 h 365851"/>
                <a:gd name="connsiteX116" fmla="*/ 421349 w 453147"/>
                <a:gd name="connsiteY116" fmla="*/ 266284 h 365851"/>
                <a:gd name="connsiteX117" fmla="*/ 423138 w 453147"/>
                <a:gd name="connsiteY117" fmla="*/ 270681 h 365851"/>
                <a:gd name="connsiteX118" fmla="*/ 336895 w 453147"/>
                <a:gd name="connsiteY118" fmla="*/ 305755 h 365851"/>
                <a:gd name="connsiteX119" fmla="*/ 325985 w 453147"/>
                <a:gd name="connsiteY119" fmla="*/ 278950 h 365851"/>
                <a:gd name="connsiteX120" fmla="*/ 416606 w 453147"/>
                <a:gd name="connsiteY120" fmla="*/ 242049 h 365851"/>
                <a:gd name="connsiteX121" fmla="*/ 427553 w 453147"/>
                <a:gd name="connsiteY121" fmla="*/ 268885 h 365851"/>
                <a:gd name="connsiteX122" fmla="*/ 427504 w 453147"/>
                <a:gd name="connsiteY122" fmla="*/ 268905 h 365851"/>
                <a:gd name="connsiteX123" fmla="*/ 416580 w 453147"/>
                <a:gd name="connsiteY123" fmla="*/ 242060 h 365851"/>
                <a:gd name="connsiteX124" fmla="*/ 414778 w 453147"/>
                <a:gd name="connsiteY124" fmla="*/ 237633 h 365851"/>
                <a:gd name="connsiteX125" fmla="*/ 416580 w 453147"/>
                <a:gd name="connsiteY125" fmla="*/ 242060 h 365851"/>
                <a:gd name="connsiteX126" fmla="*/ 412217 w 453147"/>
                <a:gd name="connsiteY126" fmla="*/ 243836 h 365851"/>
                <a:gd name="connsiteX127" fmla="*/ 410417 w 453147"/>
                <a:gd name="connsiteY127" fmla="*/ 239411 h 365851"/>
                <a:gd name="connsiteX128" fmla="*/ 419277 w 453147"/>
                <a:gd name="connsiteY128" fmla="*/ 235799 h 365851"/>
                <a:gd name="connsiteX129" fmla="*/ 433803 w 453147"/>
                <a:gd name="connsiteY129" fmla="*/ 271498 h 365851"/>
                <a:gd name="connsiteX130" fmla="*/ 433771 w 453147"/>
                <a:gd name="connsiteY130" fmla="*/ 271511 h 365851"/>
                <a:gd name="connsiteX131" fmla="*/ 419247 w 453147"/>
                <a:gd name="connsiteY131" fmla="*/ 235811 h 365851"/>
                <a:gd name="connsiteX132" fmla="*/ 183916 w 453147"/>
                <a:gd name="connsiteY132" fmla="*/ 103586 h 365851"/>
                <a:gd name="connsiteX133" fmla="*/ 194297 w 453147"/>
                <a:gd name="connsiteY133" fmla="*/ 107159 h 365851"/>
                <a:gd name="connsiteX134" fmla="*/ 200964 w 453147"/>
                <a:gd name="connsiteY134" fmla="*/ 118498 h 365851"/>
                <a:gd name="connsiteX135" fmla="*/ 197630 w 453147"/>
                <a:gd name="connsiteY135" fmla="*/ 131265 h 365851"/>
                <a:gd name="connsiteX136" fmla="*/ 186249 w 453147"/>
                <a:gd name="connsiteY136" fmla="*/ 137935 h 365851"/>
                <a:gd name="connsiteX137" fmla="*/ 166868 w 453147"/>
                <a:gd name="connsiteY137" fmla="*/ 123166 h 365851"/>
                <a:gd name="connsiteX138" fmla="*/ 170201 w 453147"/>
                <a:gd name="connsiteY138" fmla="*/ 110399 h 365851"/>
                <a:gd name="connsiteX139" fmla="*/ 181535 w 453147"/>
                <a:gd name="connsiteY139" fmla="*/ 103729 h 365851"/>
                <a:gd name="connsiteX140" fmla="*/ 183916 w 453147"/>
                <a:gd name="connsiteY140" fmla="*/ 103586 h 365851"/>
                <a:gd name="connsiteX141" fmla="*/ 57189 w 453147"/>
                <a:gd name="connsiteY141" fmla="*/ 101283 h 365851"/>
                <a:gd name="connsiteX142" fmla="*/ 74392 w 453147"/>
                <a:gd name="connsiteY142" fmla="*/ 118471 h 365851"/>
                <a:gd name="connsiteX143" fmla="*/ 57189 w 453147"/>
                <a:gd name="connsiteY143" fmla="*/ 135706 h 365851"/>
                <a:gd name="connsiteX144" fmla="*/ 39985 w 453147"/>
                <a:gd name="connsiteY144" fmla="*/ 118471 h 365851"/>
                <a:gd name="connsiteX145" fmla="*/ 57189 w 453147"/>
                <a:gd name="connsiteY145" fmla="*/ 101283 h 365851"/>
                <a:gd name="connsiteX146" fmla="*/ 311876 w 453147"/>
                <a:gd name="connsiteY146" fmla="*/ 100755 h 365851"/>
                <a:gd name="connsiteX147" fmla="*/ 318546 w 453147"/>
                <a:gd name="connsiteY147" fmla="*/ 102136 h 365851"/>
                <a:gd name="connsiteX148" fmla="*/ 327835 w 453147"/>
                <a:gd name="connsiteY148" fmla="*/ 111464 h 365851"/>
                <a:gd name="connsiteX149" fmla="*/ 327740 w 453147"/>
                <a:gd name="connsiteY149" fmla="*/ 124600 h 365851"/>
                <a:gd name="connsiteX150" fmla="*/ 318403 w 453147"/>
                <a:gd name="connsiteY150" fmla="*/ 133881 h 365851"/>
                <a:gd name="connsiteX151" fmla="*/ 305254 w 453147"/>
                <a:gd name="connsiteY151" fmla="*/ 133834 h 365851"/>
                <a:gd name="connsiteX152" fmla="*/ 295965 w 453147"/>
                <a:gd name="connsiteY152" fmla="*/ 124505 h 365851"/>
                <a:gd name="connsiteX153" fmla="*/ 296012 w 453147"/>
                <a:gd name="connsiteY153" fmla="*/ 111321 h 365851"/>
                <a:gd name="connsiteX154" fmla="*/ 305350 w 453147"/>
                <a:gd name="connsiteY154" fmla="*/ 102040 h 365851"/>
                <a:gd name="connsiteX155" fmla="*/ 311876 w 453147"/>
                <a:gd name="connsiteY155" fmla="*/ 100755 h 365851"/>
                <a:gd name="connsiteX156" fmla="*/ 180249 w 453147"/>
                <a:gd name="connsiteY156" fmla="*/ 94201 h 365851"/>
                <a:gd name="connsiteX157" fmla="*/ 162582 w 453147"/>
                <a:gd name="connsiteY157" fmla="*/ 104539 h 365851"/>
                <a:gd name="connsiteX158" fmla="*/ 157391 w 453147"/>
                <a:gd name="connsiteY158" fmla="*/ 124358 h 365851"/>
                <a:gd name="connsiteX159" fmla="*/ 183868 w 453147"/>
                <a:gd name="connsiteY159" fmla="*/ 147511 h 365851"/>
                <a:gd name="connsiteX160" fmla="*/ 187487 w 453147"/>
                <a:gd name="connsiteY160" fmla="*/ 147225 h 365851"/>
                <a:gd name="connsiteX161" fmla="*/ 205202 w 453147"/>
                <a:gd name="connsiteY161" fmla="*/ 136935 h 365851"/>
                <a:gd name="connsiteX162" fmla="*/ 210345 w 453147"/>
                <a:gd name="connsiteY162" fmla="*/ 117068 h 365851"/>
                <a:gd name="connsiteX163" fmla="*/ 200059 w 453147"/>
                <a:gd name="connsiteY163" fmla="*/ 99394 h 365851"/>
                <a:gd name="connsiteX164" fmla="*/ 180249 w 453147"/>
                <a:gd name="connsiteY164" fmla="*/ 94201 h 365851"/>
                <a:gd name="connsiteX165" fmla="*/ 301777 w 453147"/>
                <a:gd name="connsiteY165" fmla="*/ 93235 h 365851"/>
                <a:gd name="connsiteX166" fmla="*/ 287104 w 453147"/>
                <a:gd name="connsiteY166" fmla="*/ 128075 h 365851"/>
                <a:gd name="connsiteX167" fmla="*/ 301491 w 453147"/>
                <a:gd name="connsiteY167" fmla="*/ 142639 h 365851"/>
                <a:gd name="connsiteX168" fmla="*/ 311876 w 453147"/>
                <a:gd name="connsiteY168" fmla="*/ 144733 h 365851"/>
                <a:gd name="connsiteX169" fmla="*/ 321976 w 453147"/>
                <a:gd name="connsiteY169" fmla="*/ 142829 h 365851"/>
                <a:gd name="connsiteX170" fmla="*/ 336553 w 453147"/>
                <a:gd name="connsiteY170" fmla="*/ 128408 h 365851"/>
                <a:gd name="connsiteX171" fmla="*/ 336696 w 453147"/>
                <a:gd name="connsiteY171" fmla="*/ 107942 h 365851"/>
                <a:gd name="connsiteX172" fmla="*/ 322262 w 453147"/>
                <a:gd name="connsiteY172" fmla="*/ 93378 h 365851"/>
                <a:gd name="connsiteX173" fmla="*/ 301777 w 453147"/>
                <a:gd name="connsiteY173" fmla="*/ 93235 h 365851"/>
                <a:gd name="connsiteX174" fmla="*/ 57189 w 453147"/>
                <a:gd name="connsiteY174" fmla="*/ 91760 h 365851"/>
                <a:gd name="connsiteX175" fmla="*/ 30454 w 453147"/>
                <a:gd name="connsiteY175" fmla="*/ 118471 h 365851"/>
                <a:gd name="connsiteX176" fmla="*/ 57189 w 453147"/>
                <a:gd name="connsiteY176" fmla="*/ 145229 h 365851"/>
                <a:gd name="connsiteX177" fmla="*/ 83923 w 453147"/>
                <a:gd name="connsiteY177" fmla="*/ 118471 h 365851"/>
                <a:gd name="connsiteX178" fmla="*/ 57189 w 453147"/>
                <a:gd name="connsiteY178" fmla="*/ 91760 h 365851"/>
                <a:gd name="connsiteX179" fmla="*/ 230827 w 453147"/>
                <a:gd name="connsiteY179" fmla="*/ 57813 h 365851"/>
                <a:gd name="connsiteX180" fmla="*/ 319795 w 453147"/>
                <a:gd name="connsiteY180" fmla="*/ 276362 h 365851"/>
                <a:gd name="connsiteX181" fmla="*/ 315402 w 453147"/>
                <a:gd name="connsiteY181" fmla="*/ 278153 h 365851"/>
                <a:gd name="connsiteX182" fmla="*/ 233384 w 453147"/>
                <a:gd name="connsiteY182" fmla="*/ 76587 h 365851"/>
                <a:gd name="connsiteX183" fmla="*/ 228889 w 453147"/>
                <a:gd name="connsiteY183" fmla="*/ 43580 h 365851"/>
                <a:gd name="connsiteX184" fmla="*/ 230827 w 453147"/>
                <a:gd name="connsiteY184" fmla="*/ 57813 h 365851"/>
                <a:gd name="connsiteX185" fmla="*/ 225581 w 453147"/>
                <a:gd name="connsiteY185" fmla="*/ 44926 h 365851"/>
                <a:gd name="connsiteX186" fmla="*/ 223637 w 453147"/>
                <a:gd name="connsiteY186" fmla="*/ 40586 h 365851"/>
                <a:gd name="connsiteX187" fmla="*/ 226107 w 453147"/>
                <a:gd name="connsiteY187" fmla="*/ 58704 h 365851"/>
                <a:gd name="connsiteX188" fmla="*/ 219431 w 453147"/>
                <a:gd name="connsiteY188" fmla="*/ 42298 h 365851"/>
                <a:gd name="connsiteX189" fmla="*/ 9528 w 453147"/>
                <a:gd name="connsiteY189" fmla="*/ 23115 h 365851"/>
                <a:gd name="connsiteX190" fmla="*/ 102668 w 453147"/>
                <a:gd name="connsiteY190" fmla="*/ 23115 h 365851"/>
                <a:gd name="connsiteX191" fmla="*/ 102668 w 453147"/>
                <a:gd name="connsiteY191" fmla="*/ 268139 h 365851"/>
                <a:gd name="connsiteX192" fmla="*/ 9528 w 453147"/>
                <a:gd name="connsiteY192" fmla="*/ 268139 h 365851"/>
                <a:gd name="connsiteX193" fmla="*/ 216047 w 453147"/>
                <a:gd name="connsiteY193" fmla="*/ 20186 h 365851"/>
                <a:gd name="connsiteX194" fmla="*/ 249140 w 453147"/>
                <a:gd name="connsiteY194" fmla="*/ 262976 h 365851"/>
                <a:gd name="connsiteX195" fmla="*/ 156862 w 453147"/>
                <a:gd name="connsiteY195" fmla="*/ 275524 h 365851"/>
                <a:gd name="connsiteX196" fmla="*/ 123803 w 453147"/>
                <a:gd name="connsiteY196" fmla="*/ 32757 h 365851"/>
                <a:gd name="connsiteX197" fmla="*/ 0 w 453147"/>
                <a:gd name="connsiteY197" fmla="*/ 13590 h 365851"/>
                <a:gd name="connsiteX198" fmla="*/ 112196 w 453147"/>
                <a:gd name="connsiteY198" fmla="*/ 13590 h 365851"/>
                <a:gd name="connsiteX199" fmla="*/ 112196 w 453147"/>
                <a:gd name="connsiteY199" fmla="*/ 268139 h 365851"/>
                <a:gd name="connsiteX200" fmla="*/ 107434 w 453147"/>
                <a:gd name="connsiteY200" fmla="*/ 268139 h 365851"/>
                <a:gd name="connsiteX201" fmla="*/ 107434 w 453147"/>
                <a:gd name="connsiteY201" fmla="*/ 18352 h 365851"/>
                <a:gd name="connsiteX202" fmla="*/ 4861 w 453147"/>
                <a:gd name="connsiteY202" fmla="*/ 18352 h 365851"/>
                <a:gd name="connsiteX203" fmla="*/ 4861 w 453147"/>
                <a:gd name="connsiteY203" fmla="*/ 268139 h 365851"/>
                <a:gd name="connsiteX204" fmla="*/ 0 w 453147"/>
                <a:gd name="connsiteY204" fmla="*/ 268139 h 365851"/>
                <a:gd name="connsiteX205" fmla="*/ 318078 w 453147"/>
                <a:gd name="connsiteY205" fmla="*/ 12432 h 365851"/>
                <a:gd name="connsiteX206" fmla="*/ 410417 w 453147"/>
                <a:gd name="connsiteY206" fmla="*/ 239411 h 365851"/>
                <a:gd name="connsiteX207" fmla="*/ 324200 w 453147"/>
                <a:gd name="connsiteY207" fmla="*/ 274566 h 365851"/>
                <a:gd name="connsiteX208" fmla="*/ 231810 w 453147"/>
                <a:gd name="connsiteY208" fmla="*/ 47585 h 365851"/>
                <a:gd name="connsiteX209" fmla="*/ 224238 w 453147"/>
                <a:gd name="connsiteY209" fmla="*/ 9424 h 365851"/>
                <a:gd name="connsiteX210" fmla="*/ 228227 w 453147"/>
                <a:gd name="connsiteY210" fmla="*/ 38717 h 365851"/>
                <a:gd name="connsiteX211" fmla="*/ 223637 w 453147"/>
                <a:gd name="connsiteY211" fmla="*/ 40586 h 365851"/>
                <a:gd name="connsiteX212" fmla="*/ 220119 w 453147"/>
                <a:gd name="connsiteY212" fmla="*/ 14781 h 365851"/>
                <a:gd name="connsiteX213" fmla="*/ 118445 w 453147"/>
                <a:gd name="connsiteY213" fmla="*/ 28638 h 365851"/>
                <a:gd name="connsiteX214" fmla="*/ 152190 w 453147"/>
                <a:gd name="connsiteY214" fmla="*/ 276160 h 365851"/>
                <a:gd name="connsiteX215" fmla="*/ 147511 w 453147"/>
                <a:gd name="connsiteY215" fmla="*/ 276796 h 365851"/>
                <a:gd name="connsiteX216" fmla="*/ 152698 w 453147"/>
                <a:gd name="connsiteY216" fmla="*/ 314962 h 365851"/>
                <a:gd name="connsiteX217" fmla="*/ 157393 w 453147"/>
                <a:gd name="connsiteY217" fmla="*/ 314324 h 365851"/>
                <a:gd name="connsiteX218" fmla="*/ 163687 w 453147"/>
                <a:gd name="connsiteY218" fmla="*/ 360494 h 365851"/>
                <a:gd name="connsiteX219" fmla="*/ 265361 w 453147"/>
                <a:gd name="connsiteY219" fmla="*/ 346637 h 365851"/>
                <a:gd name="connsiteX220" fmla="*/ 259071 w 453147"/>
                <a:gd name="connsiteY220" fmla="*/ 300497 h 365851"/>
                <a:gd name="connsiteX221" fmla="*/ 263774 w 453147"/>
                <a:gd name="connsiteY221" fmla="*/ 299857 h 365851"/>
                <a:gd name="connsiteX222" fmla="*/ 258587 w 453147"/>
                <a:gd name="connsiteY222" fmla="*/ 261691 h 365851"/>
                <a:gd name="connsiteX223" fmla="*/ 253868 w 453147"/>
                <a:gd name="connsiteY223" fmla="*/ 262333 h 365851"/>
                <a:gd name="connsiteX224" fmla="*/ 226107 w 453147"/>
                <a:gd name="connsiteY224" fmla="*/ 58704 h 365851"/>
                <a:gd name="connsiteX225" fmla="*/ 233384 w 453147"/>
                <a:gd name="connsiteY225" fmla="*/ 76587 h 365851"/>
                <a:gd name="connsiteX226" fmla="*/ 270717 w 453147"/>
                <a:gd name="connsiteY226" fmla="*/ 350756 h 365851"/>
                <a:gd name="connsiteX227" fmla="*/ 159567 w 453147"/>
                <a:gd name="connsiteY227" fmla="*/ 365851 h 365851"/>
                <a:gd name="connsiteX228" fmla="*/ 113088 w 453147"/>
                <a:gd name="connsiteY228" fmla="*/ 24567 h 365851"/>
                <a:gd name="connsiteX229" fmla="*/ 323315 w 453147"/>
                <a:gd name="connsiteY229" fmla="*/ 0 h 365851"/>
                <a:gd name="connsiteX230" fmla="*/ 419247 w 453147"/>
                <a:gd name="connsiteY230" fmla="*/ 235811 h 365851"/>
                <a:gd name="connsiteX231" fmla="*/ 414778 w 453147"/>
                <a:gd name="connsiteY231" fmla="*/ 237633 h 365851"/>
                <a:gd name="connsiteX232" fmla="*/ 320621 w 453147"/>
                <a:gd name="connsiteY232" fmla="*/ 6250 h 365851"/>
                <a:gd name="connsiteX233" fmla="*/ 228889 w 453147"/>
                <a:gd name="connsiteY233" fmla="*/ 43580 h 365851"/>
                <a:gd name="connsiteX234" fmla="*/ 228227 w 453147"/>
                <a:gd name="connsiteY234" fmla="*/ 38717 h 36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453147" h="365851">
                  <a:moveTo>
                    <a:pt x="161402" y="308861"/>
                  </a:moveTo>
                  <a:lnTo>
                    <a:pt x="162059" y="313689"/>
                  </a:lnTo>
                  <a:lnTo>
                    <a:pt x="157393" y="314324"/>
                  </a:lnTo>
                  <a:lnTo>
                    <a:pt x="156735" y="309497"/>
                  </a:lnTo>
                  <a:close/>
                  <a:moveTo>
                    <a:pt x="9528" y="306728"/>
                  </a:moveTo>
                  <a:lnTo>
                    <a:pt x="102668" y="306728"/>
                  </a:lnTo>
                  <a:lnTo>
                    <a:pt x="102668" y="348489"/>
                  </a:lnTo>
                  <a:lnTo>
                    <a:pt x="9528" y="348489"/>
                  </a:lnTo>
                  <a:close/>
                  <a:moveTo>
                    <a:pt x="0" y="306728"/>
                  </a:moveTo>
                  <a:lnTo>
                    <a:pt x="4861" y="306728"/>
                  </a:lnTo>
                  <a:lnTo>
                    <a:pt x="4861" y="353352"/>
                  </a:lnTo>
                  <a:lnTo>
                    <a:pt x="107434" y="353352"/>
                  </a:lnTo>
                  <a:lnTo>
                    <a:pt x="107434" y="306728"/>
                  </a:lnTo>
                  <a:lnTo>
                    <a:pt x="112196" y="306728"/>
                  </a:lnTo>
                  <a:lnTo>
                    <a:pt x="112196" y="358014"/>
                  </a:lnTo>
                  <a:lnTo>
                    <a:pt x="0" y="358014"/>
                  </a:lnTo>
                  <a:close/>
                  <a:moveTo>
                    <a:pt x="102668" y="301867"/>
                  </a:moveTo>
                  <a:lnTo>
                    <a:pt x="107434" y="301867"/>
                  </a:lnTo>
                  <a:lnTo>
                    <a:pt x="107434" y="306728"/>
                  </a:lnTo>
                  <a:lnTo>
                    <a:pt x="102668" y="306728"/>
                  </a:lnTo>
                  <a:close/>
                  <a:moveTo>
                    <a:pt x="4861" y="301867"/>
                  </a:moveTo>
                  <a:lnTo>
                    <a:pt x="9528" y="301867"/>
                  </a:lnTo>
                  <a:lnTo>
                    <a:pt x="9528" y="306728"/>
                  </a:lnTo>
                  <a:lnTo>
                    <a:pt x="4861" y="306728"/>
                  </a:lnTo>
                  <a:close/>
                  <a:moveTo>
                    <a:pt x="254342" y="301140"/>
                  </a:moveTo>
                  <a:lnTo>
                    <a:pt x="260002" y="342661"/>
                  </a:lnTo>
                  <a:lnTo>
                    <a:pt x="167710" y="355184"/>
                  </a:lnTo>
                  <a:lnTo>
                    <a:pt x="162059" y="313689"/>
                  </a:lnTo>
                  <a:close/>
                  <a:moveTo>
                    <a:pt x="9528" y="297200"/>
                  </a:moveTo>
                  <a:lnTo>
                    <a:pt x="102668" y="297200"/>
                  </a:lnTo>
                  <a:lnTo>
                    <a:pt x="102668" y="301867"/>
                  </a:lnTo>
                  <a:lnTo>
                    <a:pt x="9528" y="301867"/>
                  </a:lnTo>
                  <a:close/>
                  <a:moveTo>
                    <a:pt x="258410" y="295654"/>
                  </a:moveTo>
                  <a:lnTo>
                    <a:pt x="259071" y="300497"/>
                  </a:lnTo>
                  <a:lnTo>
                    <a:pt x="254342" y="301140"/>
                  </a:lnTo>
                  <a:lnTo>
                    <a:pt x="253682" y="296297"/>
                  </a:lnTo>
                  <a:close/>
                  <a:moveTo>
                    <a:pt x="257852" y="291557"/>
                  </a:moveTo>
                  <a:lnTo>
                    <a:pt x="258416" y="295653"/>
                  </a:lnTo>
                  <a:lnTo>
                    <a:pt x="258410" y="295654"/>
                  </a:lnTo>
                  <a:close/>
                  <a:moveTo>
                    <a:pt x="152821" y="280793"/>
                  </a:moveTo>
                  <a:lnTo>
                    <a:pt x="156735" y="309497"/>
                  </a:lnTo>
                  <a:lnTo>
                    <a:pt x="156674" y="309505"/>
                  </a:lnTo>
                  <a:lnTo>
                    <a:pt x="152768" y="280800"/>
                  </a:lnTo>
                  <a:close/>
                  <a:moveTo>
                    <a:pt x="315402" y="278153"/>
                  </a:moveTo>
                  <a:lnTo>
                    <a:pt x="329928" y="313852"/>
                  </a:lnTo>
                  <a:lnTo>
                    <a:pt x="329884" y="313870"/>
                  </a:lnTo>
                  <a:lnTo>
                    <a:pt x="315358" y="278171"/>
                  </a:lnTo>
                  <a:close/>
                  <a:moveTo>
                    <a:pt x="156862" y="275524"/>
                  </a:moveTo>
                  <a:lnTo>
                    <a:pt x="157493" y="280156"/>
                  </a:lnTo>
                  <a:lnTo>
                    <a:pt x="152821" y="280793"/>
                  </a:lnTo>
                  <a:lnTo>
                    <a:pt x="152190" y="276160"/>
                  </a:lnTo>
                  <a:close/>
                  <a:moveTo>
                    <a:pt x="424941" y="275112"/>
                  </a:moveTo>
                  <a:lnTo>
                    <a:pt x="440721" y="313901"/>
                  </a:lnTo>
                  <a:lnTo>
                    <a:pt x="354500" y="349006"/>
                  </a:lnTo>
                  <a:lnTo>
                    <a:pt x="338730" y="310263"/>
                  </a:lnTo>
                  <a:close/>
                  <a:moveTo>
                    <a:pt x="324200" y="274566"/>
                  </a:moveTo>
                  <a:lnTo>
                    <a:pt x="325985" y="278950"/>
                  </a:lnTo>
                  <a:lnTo>
                    <a:pt x="321607" y="280733"/>
                  </a:lnTo>
                  <a:lnTo>
                    <a:pt x="332554" y="307521"/>
                  </a:lnTo>
                  <a:lnTo>
                    <a:pt x="336895" y="305755"/>
                  </a:lnTo>
                  <a:lnTo>
                    <a:pt x="338730" y="310263"/>
                  </a:lnTo>
                  <a:lnTo>
                    <a:pt x="334327" y="312058"/>
                  </a:lnTo>
                  <a:lnTo>
                    <a:pt x="319795" y="276362"/>
                  </a:lnTo>
                  <a:close/>
                  <a:moveTo>
                    <a:pt x="9528" y="272900"/>
                  </a:moveTo>
                  <a:lnTo>
                    <a:pt x="102668" y="272900"/>
                  </a:lnTo>
                  <a:lnTo>
                    <a:pt x="102668" y="277667"/>
                  </a:lnTo>
                  <a:lnTo>
                    <a:pt x="9528" y="277667"/>
                  </a:lnTo>
                  <a:close/>
                  <a:moveTo>
                    <a:pt x="4762" y="272900"/>
                  </a:moveTo>
                  <a:lnTo>
                    <a:pt x="4861" y="272900"/>
                  </a:lnTo>
                  <a:lnTo>
                    <a:pt x="4861" y="301867"/>
                  </a:lnTo>
                  <a:lnTo>
                    <a:pt x="4762" y="301867"/>
                  </a:lnTo>
                  <a:close/>
                  <a:moveTo>
                    <a:pt x="250449" y="272317"/>
                  </a:moveTo>
                  <a:lnTo>
                    <a:pt x="253066" y="291614"/>
                  </a:lnTo>
                  <a:lnTo>
                    <a:pt x="253044" y="291617"/>
                  </a:lnTo>
                  <a:lnTo>
                    <a:pt x="250414" y="272322"/>
                  </a:lnTo>
                  <a:close/>
                  <a:moveTo>
                    <a:pt x="433771" y="271511"/>
                  </a:moveTo>
                  <a:lnTo>
                    <a:pt x="453147" y="319140"/>
                  </a:lnTo>
                  <a:lnTo>
                    <a:pt x="349310" y="361486"/>
                  </a:lnTo>
                  <a:lnTo>
                    <a:pt x="329928" y="313852"/>
                  </a:lnTo>
                  <a:lnTo>
                    <a:pt x="334327" y="312058"/>
                  </a:lnTo>
                  <a:lnTo>
                    <a:pt x="351904" y="355237"/>
                  </a:lnTo>
                  <a:lnTo>
                    <a:pt x="446897" y="316561"/>
                  </a:lnTo>
                  <a:lnTo>
                    <a:pt x="429306" y="273332"/>
                  </a:lnTo>
                  <a:close/>
                  <a:moveTo>
                    <a:pt x="427504" y="268905"/>
                  </a:moveTo>
                  <a:lnTo>
                    <a:pt x="429306" y="273332"/>
                  </a:lnTo>
                  <a:lnTo>
                    <a:pt x="424941" y="275112"/>
                  </a:lnTo>
                  <a:lnTo>
                    <a:pt x="423138" y="270681"/>
                  </a:lnTo>
                  <a:close/>
                  <a:moveTo>
                    <a:pt x="102668" y="268139"/>
                  </a:moveTo>
                  <a:lnTo>
                    <a:pt x="107434" y="268139"/>
                  </a:lnTo>
                  <a:lnTo>
                    <a:pt x="107434" y="272900"/>
                  </a:lnTo>
                  <a:lnTo>
                    <a:pt x="102668" y="272900"/>
                  </a:lnTo>
                  <a:close/>
                  <a:moveTo>
                    <a:pt x="4861" y="268139"/>
                  </a:moveTo>
                  <a:lnTo>
                    <a:pt x="9528" y="268139"/>
                  </a:lnTo>
                  <a:lnTo>
                    <a:pt x="9528" y="272900"/>
                  </a:lnTo>
                  <a:lnTo>
                    <a:pt x="4861" y="272900"/>
                  </a:lnTo>
                  <a:close/>
                  <a:moveTo>
                    <a:pt x="249769" y="267587"/>
                  </a:moveTo>
                  <a:lnTo>
                    <a:pt x="250414" y="272322"/>
                  </a:lnTo>
                  <a:lnTo>
                    <a:pt x="158219" y="284896"/>
                  </a:lnTo>
                  <a:lnTo>
                    <a:pt x="160836" y="304193"/>
                  </a:lnTo>
                  <a:lnTo>
                    <a:pt x="253044" y="291617"/>
                  </a:lnTo>
                  <a:lnTo>
                    <a:pt x="253682" y="296297"/>
                  </a:lnTo>
                  <a:lnTo>
                    <a:pt x="161402" y="308861"/>
                  </a:lnTo>
                  <a:lnTo>
                    <a:pt x="157493" y="280156"/>
                  </a:lnTo>
                  <a:close/>
                  <a:moveTo>
                    <a:pt x="253868" y="262333"/>
                  </a:moveTo>
                  <a:lnTo>
                    <a:pt x="257852" y="291557"/>
                  </a:lnTo>
                  <a:lnTo>
                    <a:pt x="254463" y="266948"/>
                  </a:lnTo>
                  <a:lnTo>
                    <a:pt x="249769" y="267587"/>
                  </a:lnTo>
                  <a:lnTo>
                    <a:pt x="249140" y="262976"/>
                  </a:lnTo>
                  <a:close/>
                  <a:moveTo>
                    <a:pt x="414086" y="248191"/>
                  </a:moveTo>
                  <a:lnTo>
                    <a:pt x="421420" y="266255"/>
                  </a:lnTo>
                  <a:lnTo>
                    <a:pt x="421349" y="266284"/>
                  </a:lnTo>
                  <a:lnTo>
                    <a:pt x="414003" y="248225"/>
                  </a:lnTo>
                  <a:close/>
                  <a:moveTo>
                    <a:pt x="412217" y="243836"/>
                  </a:moveTo>
                  <a:lnTo>
                    <a:pt x="414003" y="248225"/>
                  </a:lnTo>
                  <a:lnTo>
                    <a:pt x="327836" y="283318"/>
                  </a:lnTo>
                  <a:lnTo>
                    <a:pt x="335123" y="301382"/>
                  </a:lnTo>
                  <a:lnTo>
                    <a:pt x="421349" y="266284"/>
                  </a:lnTo>
                  <a:lnTo>
                    <a:pt x="423138" y="270681"/>
                  </a:lnTo>
                  <a:lnTo>
                    <a:pt x="336895" y="305755"/>
                  </a:lnTo>
                  <a:lnTo>
                    <a:pt x="325985" y="278950"/>
                  </a:lnTo>
                  <a:close/>
                  <a:moveTo>
                    <a:pt x="416606" y="242049"/>
                  </a:moveTo>
                  <a:lnTo>
                    <a:pt x="427553" y="268885"/>
                  </a:lnTo>
                  <a:lnTo>
                    <a:pt x="427504" y="268905"/>
                  </a:lnTo>
                  <a:lnTo>
                    <a:pt x="416580" y="242060"/>
                  </a:lnTo>
                  <a:close/>
                  <a:moveTo>
                    <a:pt x="414778" y="237633"/>
                  </a:moveTo>
                  <a:lnTo>
                    <a:pt x="416580" y="242060"/>
                  </a:lnTo>
                  <a:lnTo>
                    <a:pt x="412217" y="243836"/>
                  </a:lnTo>
                  <a:lnTo>
                    <a:pt x="410417" y="239411"/>
                  </a:lnTo>
                  <a:close/>
                  <a:moveTo>
                    <a:pt x="419277" y="235799"/>
                  </a:moveTo>
                  <a:lnTo>
                    <a:pt x="433803" y="271498"/>
                  </a:lnTo>
                  <a:lnTo>
                    <a:pt x="433771" y="271511"/>
                  </a:lnTo>
                  <a:lnTo>
                    <a:pt x="419247" y="235811"/>
                  </a:lnTo>
                  <a:close/>
                  <a:moveTo>
                    <a:pt x="183916" y="103586"/>
                  </a:moveTo>
                  <a:cubicBezTo>
                    <a:pt x="187630" y="103586"/>
                    <a:pt x="191249" y="104777"/>
                    <a:pt x="194297" y="107159"/>
                  </a:cubicBezTo>
                  <a:cubicBezTo>
                    <a:pt x="197963" y="109922"/>
                    <a:pt x="200344" y="113924"/>
                    <a:pt x="200964" y="118498"/>
                  </a:cubicBezTo>
                  <a:cubicBezTo>
                    <a:pt x="201630" y="123024"/>
                    <a:pt x="200440" y="127549"/>
                    <a:pt x="197630" y="131265"/>
                  </a:cubicBezTo>
                  <a:cubicBezTo>
                    <a:pt x="194821" y="134934"/>
                    <a:pt x="190820" y="137316"/>
                    <a:pt x="186249" y="137935"/>
                  </a:cubicBezTo>
                  <a:cubicBezTo>
                    <a:pt x="176868" y="139174"/>
                    <a:pt x="168153" y="132552"/>
                    <a:pt x="166868" y="123166"/>
                  </a:cubicBezTo>
                  <a:cubicBezTo>
                    <a:pt x="166201" y="118641"/>
                    <a:pt x="167392" y="114115"/>
                    <a:pt x="170201" y="110399"/>
                  </a:cubicBezTo>
                  <a:cubicBezTo>
                    <a:pt x="172963" y="106730"/>
                    <a:pt x="176963" y="104348"/>
                    <a:pt x="181535" y="103729"/>
                  </a:cubicBezTo>
                  <a:cubicBezTo>
                    <a:pt x="182392" y="103634"/>
                    <a:pt x="183154" y="103586"/>
                    <a:pt x="183916" y="103586"/>
                  </a:cubicBezTo>
                  <a:close/>
                  <a:moveTo>
                    <a:pt x="57189" y="101283"/>
                  </a:moveTo>
                  <a:cubicBezTo>
                    <a:pt x="66672" y="101283"/>
                    <a:pt x="74392" y="108948"/>
                    <a:pt x="74392" y="118471"/>
                  </a:cubicBezTo>
                  <a:cubicBezTo>
                    <a:pt x="74392" y="127946"/>
                    <a:pt x="66672" y="135706"/>
                    <a:pt x="57189" y="135706"/>
                  </a:cubicBezTo>
                  <a:cubicBezTo>
                    <a:pt x="47705" y="135706"/>
                    <a:pt x="39985" y="127946"/>
                    <a:pt x="39985" y="118471"/>
                  </a:cubicBezTo>
                  <a:cubicBezTo>
                    <a:pt x="39985" y="109043"/>
                    <a:pt x="47705" y="101283"/>
                    <a:pt x="57189" y="101283"/>
                  </a:cubicBezTo>
                  <a:close/>
                  <a:moveTo>
                    <a:pt x="311876" y="100755"/>
                  </a:moveTo>
                  <a:cubicBezTo>
                    <a:pt x="314115" y="100755"/>
                    <a:pt x="316402" y="101184"/>
                    <a:pt x="318546" y="102136"/>
                  </a:cubicBezTo>
                  <a:cubicBezTo>
                    <a:pt x="322833" y="103897"/>
                    <a:pt x="326073" y="107181"/>
                    <a:pt x="327835" y="111464"/>
                  </a:cubicBezTo>
                  <a:cubicBezTo>
                    <a:pt x="329550" y="115700"/>
                    <a:pt x="329550" y="120364"/>
                    <a:pt x="327740" y="124600"/>
                  </a:cubicBezTo>
                  <a:cubicBezTo>
                    <a:pt x="325977" y="128884"/>
                    <a:pt x="322690" y="132168"/>
                    <a:pt x="318403" y="133881"/>
                  </a:cubicBezTo>
                  <a:cubicBezTo>
                    <a:pt x="314163" y="135595"/>
                    <a:pt x="309494" y="135595"/>
                    <a:pt x="305254" y="133834"/>
                  </a:cubicBezTo>
                  <a:cubicBezTo>
                    <a:pt x="300967" y="132025"/>
                    <a:pt x="297680" y="128789"/>
                    <a:pt x="295965" y="124505"/>
                  </a:cubicBezTo>
                  <a:cubicBezTo>
                    <a:pt x="294250" y="120269"/>
                    <a:pt x="294250" y="115557"/>
                    <a:pt x="296012" y="111321"/>
                  </a:cubicBezTo>
                  <a:cubicBezTo>
                    <a:pt x="297823" y="107038"/>
                    <a:pt x="301062" y="103754"/>
                    <a:pt x="305350" y="102040"/>
                  </a:cubicBezTo>
                  <a:cubicBezTo>
                    <a:pt x="307446" y="101184"/>
                    <a:pt x="309637" y="100755"/>
                    <a:pt x="311876" y="100755"/>
                  </a:cubicBezTo>
                  <a:close/>
                  <a:moveTo>
                    <a:pt x="180249" y="94201"/>
                  </a:moveTo>
                  <a:cubicBezTo>
                    <a:pt x="173154" y="95154"/>
                    <a:pt x="166868" y="98822"/>
                    <a:pt x="162582" y="104539"/>
                  </a:cubicBezTo>
                  <a:cubicBezTo>
                    <a:pt x="158296" y="110256"/>
                    <a:pt x="156439" y="117259"/>
                    <a:pt x="157391" y="124358"/>
                  </a:cubicBezTo>
                  <a:cubicBezTo>
                    <a:pt x="159249" y="137745"/>
                    <a:pt x="170725" y="147511"/>
                    <a:pt x="183868" y="147511"/>
                  </a:cubicBezTo>
                  <a:cubicBezTo>
                    <a:pt x="185058" y="147511"/>
                    <a:pt x="186249" y="147463"/>
                    <a:pt x="187487" y="147225"/>
                  </a:cubicBezTo>
                  <a:cubicBezTo>
                    <a:pt x="194582" y="146272"/>
                    <a:pt x="200821" y="142652"/>
                    <a:pt x="205202" y="136935"/>
                  </a:cubicBezTo>
                  <a:cubicBezTo>
                    <a:pt x="209487" y="131170"/>
                    <a:pt x="211297" y="124167"/>
                    <a:pt x="210345" y="117068"/>
                  </a:cubicBezTo>
                  <a:cubicBezTo>
                    <a:pt x="209392" y="110018"/>
                    <a:pt x="205773" y="103729"/>
                    <a:pt x="200059" y="99394"/>
                  </a:cubicBezTo>
                  <a:cubicBezTo>
                    <a:pt x="194344" y="95106"/>
                    <a:pt x="187297" y="93248"/>
                    <a:pt x="180249" y="94201"/>
                  </a:cubicBezTo>
                  <a:close/>
                  <a:moveTo>
                    <a:pt x="301777" y="93235"/>
                  </a:moveTo>
                  <a:cubicBezTo>
                    <a:pt x="288104" y="98804"/>
                    <a:pt x="281530" y="114415"/>
                    <a:pt x="287104" y="128075"/>
                  </a:cubicBezTo>
                  <a:cubicBezTo>
                    <a:pt x="289819" y="134738"/>
                    <a:pt x="294869" y="139831"/>
                    <a:pt x="301491" y="142639"/>
                  </a:cubicBezTo>
                  <a:cubicBezTo>
                    <a:pt x="304826" y="144019"/>
                    <a:pt x="308351" y="144733"/>
                    <a:pt x="311876" y="144733"/>
                  </a:cubicBezTo>
                  <a:cubicBezTo>
                    <a:pt x="315259" y="144685"/>
                    <a:pt x="318689" y="144067"/>
                    <a:pt x="321976" y="142829"/>
                  </a:cubicBezTo>
                  <a:cubicBezTo>
                    <a:pt x="328645" y="140069"/>
                    <a:pt x="333790" y="135024"/>
                    <a:pt x="336553" y="128408"/>
                  </a:cubicBezTo>
                  <a:cubicBezTo>
                    <a:pt x="339364" y="121792"/>
                    <a:pt x="339364" y="114558"/>
                    <a:pt x="336696" y="107942"/>
                  </a:cubicBezTo>
                  <a:cubicBezTo>
                    <a:pt x="333933" y="101279"/>
                    <a:pt x="328883" y="96186"/>
                    <a:pt x="322262" y="93378"/>
                  </a:cubicBezTo>
                  <a:cubicBezTo>
                    <a:pt x="315687" y="90570"/>
                    <a:pt x="308399" y="90570"/>
                    <a:pt x="301777" y="93235"/>
                  </a:cubicBezTo>
                  <a:close/>
                  <a:moveTo>
                    <a:pt x="57189" y="91760"/>
                  </a:moveTo>
                  <a:cubicBezTo>
                    <a:pt x="42463" y="91760"/>
                    <a:pt x="30454" y="103711"/>
                    <a:pt x="30454" y="118471"/>
                  </a:cubicBezTo>
                  <a:cubicBezTo>
                    <a:pt x="30454" y="133183"/>
                    <a:pt x="42415" y="145229"/>
                    <a:pt x="57189" y="145229"/>
                  </a:cubicBezTo>
                  <a:cubicBezTo>
                    <a:pt x="71914" y="145229"/>
                    <a:pt x="83923" y="133231"/>
                    <a:pt x="83923" y="118471"/>
                  </a:cubicBezTo>
                  <a:cubicBezTo>
                    <a:pt x="83923" y="103806"/>
                    <a:pt x="71914" y="91760"/>
                    <a:pt x="57189" y="91760"/>
                  </a:cubicBezTo>
                  <a:close/>
                  <a:moveTo>
                    <a:pt x="230827" y="57813"/>
                  </a:moveTo>
                  <a:lnTo>
                    <a:pt x="319795" y="276362"/>
                  </a:lnTo>
                  <a:lnTo>
                    <a:pt x="315402" y="278153"/>
                  </a:lnTo>
                  <a:lnTo>
                    <a:pt x="233384" y="76587"/>
                  </a:lnTo>
                  <a:close/>
                  <a:moveTo>
                    <a:pt x="228889" y="43580"/>
                  </a:moveTo>
                  <a:lnTo>
                    <a:pt x="230827" y="57813"/>
                  </a:lnTo>
                  <a:lnTo>
                    <a:pt x="225581" y="44926"/>
                  </a:lnTo>
                  <a:close/>
                  <a:moveTo>
                    <a:pt x="223637" y="40586"/>
                  </a:moveTo>
                  <a:lnTo>
                    <a:pt x="226107" y="58704"/>
                  </a:lnTo>
                  <a:lnTo>
                    <a:pt x="219431" y="42298"/>
                  </a:lnTo>
                  <a:close/>
                  <a:moveTo>
                    <a:pt x="9528" y="23115"/>
                  </a:moveTo>
                  <a:lnTo>
                    <a:pt x="102668" y="23115"/>
                  </a:lnTo>
                  <a:lnTo>
                    <a:pt x="102668" y="268139"/>
                  </a:lnTo>
                  <a:lnTo>
                    <a:pt x="9528" y="268139"/>
                  </a:lnTo>
                  <a:close/>
                  <a:moveTo>
                    <a:pt x="216047" y="20186"/>
                  </a:moveTo>
                  <a:lnTo>
                    <a:pt x="249140" y="262976"/>
                  </a:lnTo>
                  <a:lnTo>
                    <a:pt x="156862" y="275524"/>
                  </a:lnTo>
                  <a:lnTo>
                    <a:pt x="123803" y="32757"/>
                  </a:lnTo>
                  <a:close/>
                  <a:moveTo>
                    <a:pt x="0" y="13590"/>
                  </a:moveTo>
                  <a:lnTo>
                    <a:pt x="112196" y="13590"/>
                  </a:lnTo>
                  <a:lnTo>
                    <a:pt x="112196" y="268139"/>
                  </a:lnTo>
                  <a:lnTo>
                    <a:pt x="107434" y="268139"/>
                  </a:lnTo>
                  <a:lnTo>
                    <a:pt x="107434" y="18352"/>
                  </a:lnTo>
                  <a:lnTo>
                    <a:pt x="4861" y="18352"/>
                  </a:lnTo>
                  <a:lnTo>
                    <a:pt x="4861" y="268139"/>
                  </a:lnTo>
                  <a:lnTo>
                    <a:pt x="0" y="268139"/>
                  </a:lnTo>
                  <a:close/>
                  <a:moveTo>
                    <a:pt x="318078" y="12432"/>
                  </a:moveTo>
                  <a:lnTo>
                    <a:pt x="410417" y="239411"/>
                  </a:lnTo>
                  <a:lnTo>
                    <a:pt x="324200" y="274566"/>
                  </a:lnTo>
                  <a:lnTo>
                    <a:pt x="231810" y="47585"/>
                  </a:lnTo>
                  <a:close/>
                  <a:moveTo>
                    <a:pt x="224238" y="9424"/>
                  </a:moveTo>
                  <a:lnTo>
                    <a:pt x="228227" y="38717"/>
                  </a:lnTo>
                  <a:lnTo>
                    <a:pt x="223637" y="40586"/>
                  </a:lnTo>
                  <a:lnTo>
                    <a:pt x="220119" y="14781"/>
                  </a:lnTo>
                  <a:lnTo>
                    <a:pt x="118445" y="28638"/>
                  </a:lnTo>
                  <a:lnTo>
                    <a:pt x="152190" y="276160"/>
                  </a:lnTo>
                  <a:lnTo>
                    <a:pt x="147511" y="276796"/>
                  </a:lnTo>
                  <a:lnTo>
                    <a:pt x="152698" y="314962"/>
                  </a:lnTo>
                  <a:lnTo>
                    <a:pt x="157393" y="314324"/>
                  </a:lnTo>
                  <a:lnTo>
                    <a:pt x="163687" y="360494"/>
                  </a:lnTo>
                  <a:lnTo>
                    <a:pt x="265361" y="346637"/>
                  </a:lnTo>
                  <a:lnTo>
                    <a:pt x="259071" y="300497"/>
                  </a:lnTo>
                  <a:lnTo>
                    <a:pt x="263774" y="299857"/>
                  </a:lnTo>
                  <a:lnTo>
                    <a:pt x="258587" y="261691"/>
                  </a:lnTo>
                  <a:lnTo>
                    <a:pt x="253868" y="262333"/>
                  </a:lnTo>
                  <a:lnTo>
                    <a:pt x="226107" y="58704"/>
                  </a:lnTo>
                  <a:lnTo>
                    <a:pt x="233384" y="76587"/>
                  </a:lnTo>
                  <a:lnTo>
                    <a:pt x="270717" y="350756"/>
                  </a:lnTo>
                  <a:lnTo>
                    <a:pt x="159567" y="365851"/>
                  </a:lnTo>
                  <a:lnTo>
                    <a:pt x="113088" y="24567"/>
                  </a:lnTo>
                  <a:close/>
                  <a:moveTo>
                    <a:pt x="323315" y="0"/>
                  </a:moveTo>
                  <a:lnTo>
                    <a:pt x="419247" y="235811"/>
                  </a:lnTo>
                  <a:lnTo>
                    <a:pt x="414778" y="237633"/>
                  </a:lnTo>
                  <a:lnTo>
                    <a:pt x="320621" y="6250"/>
                  </a:lnTo>
                  <a:lnTo>
                    <a:pt x="228889" y="43580"/>
                  </a:lnTo>
                  <a:lnTo>
                    <a:pt x="228227" y="38717"/>
                  </a:lnTo>
                  <a:close/>
                </a:path>
              </a:pathLst>
            </a:custGeom>
            <a:solidFill>
              <a:schemeClr val="bg1"/>
            </a:solidFill>
            <a:ln>
              <a:noFill/>
            </a:ln>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6" name="isļïḑe"/>
          <p:cNvSpPr/>
          <p:nvPr/>
        </p:nvSpPr>
        <p:spPr bwMode="auto">
          <a:xfrm>
            <a:off x="6191885" y="3282950"/>
            <a:ext cx="5235575" cy="107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（2）水泥砂浆由水泥、砂加水拌和而成，属于水硬性材料。这种砂浆强度较高、保水性好，用在砌筑潮湿环境下的砌体、地下工程等。</a:t>
            </a:r>
          </a:p>
        </p:txBody>
      </p:sp>
      <p:grpSp>
        <p:nvGrpSpPr>
          <p:cNvPr id="60" name="iṥḻïḓe"/>
          <p:cNvGrpSpPr/>
          <p:nvPr/>
        </p:nvGrpSpPr>
        <p:grpSpPr>
          <a:xfrm>
            <a:off x="5293098" y="4825839"/>
            <a:ext cx="878080" cy="880403"/>
            <a:chOff x="3852543" y="1667810"/>
            <a:chExt cx="823456" cy="825634"/>
          </a:xfrm>
        </p:grpSpPr>
        <p:sp>
          <p:nvSpPr>
            <p:cNvPr id="64" name="iṣľíḍè"/>
            <p:cNvSpPr/>
            <p:nvPr/>
          </p:nvSpPr>
          <p:spPr bwMode="auto">
            <a:xfrm>
              <a:off x="3852543" y="1667810"/>
              <a:ext cx="823456" cy="825634"/>
            </a:xfrm>
            <a:prstGeom prst="ellipse">
              <a:avLst/>
            </a:prstGeom>
            <a:solidFill>
              <a:srgbClr val="C0000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5" name="íşḷiďe"/>
            <p:cNvSpPr/>
            <p:nvPr/>
          </p:nvSpPr>
          <p:spPr bwMode="auto">
            <a:xfrm>
              <a:off x="4055785" y="1869843"/>
              <a:ext cx="416971" cy="421566"/>
            </a:xfrm>
            <a:custGeom>
              <a:avLst/>
              <a:gdLst>
                <a:gd name="connsiteX0" fmla="*/ 0 w 385706"/>
                <a:gd name="connsiteY0" fmla="*/ 380433 h 389956"/>
                <a:gd name="connsiteX1" fmla="*/ 373687 w 385706"/>
                <a:gd name="connsiteY1" fmla="*/ 380433 h 389956"/>
                <a:gd name="connsiteX2" fmla="*/ 373687 w 385706"/>
                <a:gd name="connsiteY2" fmla="*/ 389956 h 389956"/>
                <a:gd name="connsiteX3" fmla="*/ 0 w 385706"/>
                <a:gd name="connsiteY3" fmla="*/ 389956 h 389956"/>
                <a:gd name="connsiteX4" fmla="*/ 57160 w 385706"/>
                <a:gd name="connsiteY4" fmla="*/ 344276 h 389956"/>
                <a:gd name="connsiteX5" fmla="*/ 60576 w 385706"/>
                <a:gd name="connsiteY5" fmla="*/ 347685 h 389956"/>
                <a:gd name="connsiteX6" fmla="*/ 57167 w 385706"/>
                <a:gd name="connsiteY6" fmla="*/ 351098 h 389956"/>
                <a:gd name="connsiteX7" fmla="*/ 53752 w 385706"/>
                <a:gd name="connsiteY7" fmla="*/ 347683 h 389956"/>
                <a:gd name="connsiteX8" fmla="*/ 73704 w 385706"/>
                <a:gd name="connsiteY8" fmla="*/ 341291 h 389956"/>
                <a:gd name="connsiteX9" fmla="*/ 63912 w 385706"/>
                <a:gd name="connsiteY9" fmla="*/ 351069 h 389956"/>
                <a:gd name="connsiteX10" fmla="*/ 63797 w 385706"/>
                <a:gd name="connsiteY10" fmla="*/ 350954 h 389956"/>
                <a:gd name="connsiteX11" fmla="*/ 60606 w 385706"/>
                <a:gd name="connsiteY11" fmla="*/ 347715 h 389956"/>
                <a:gd name="connsiteX12" fmla="*/ 60576 w 385706"/>
                <a:gd name="connsiteY12" fmla="*/ 347685 h 389956"/>
                <a:gd name="connsiteX13" fmla="*/ 63903 w 385706"/>
                <a:gd name="connsiteY13" fmla="*/ 344354 h 389956"/>
                <a:gd name="connsiteX14" fmla="*/ 65170 w 385706"/>
                <a:gd name="connsiteY14" fmla="*/ 345621 h 389956"/>
                <a:gd name="connsiteX15" fmla="*/ 119401 w 385706"/>
                <a:gd name="connsiteY15" fmla="*/ 332720 h 389956"/>
                <a:gd name="connsiteX16" fmla="*/ 124679 w 385706"/>
                <a:gd name="connsiteY16" fmla="*/ 335642 h 389956"/>
                <a:gd name="connsiteX17" fmla="*/ 136586 w 385706"/>
                <a:gd name="connsiteY17" fmla="*/ 347557 h 389956"/>
                <a:gd name="connsiteX18" fmla="*/ 119493 w 385706"/>
                <a:gd name="connsiteY18" fmla="*/ 337667 h 389956"/>
                <a:gd name="connsiteX19" fmla="*/ 102369 w 385706"/>
                <a:gd name="connsiteY19" fmla="*/ 337048 h 389956"/>
                <a:gd name="connsiteX20" fmla="*/ 68552 w 385706"/>
                <a:gd name="connsiteY20" fmla="*/ 354719 h 389956"/>
                <a:gd name="connsiteX21" fmla="*/ 63884 w 385706"/>
                <a:gd name="connsiteY21" fmla="*/ 357815 h 389956"/>
                <a:gd name="connsiteX22" fmla="*/ 60522 w 385706"/>
                <a:gd name="connsiteY22" fmla="*/ 354453 h 389956"/>
                <a:gd name="connsiteX23" fmla="*/ 63912 w 385706"/>
                <a:gd name="connsiteY23" fmla="*/ 351069 h 389956"/>
                <a:gd name="connsiteX24" fmla="*/ 64607 w 385706"/>
                <a:gd name="connsiteY24" fmla="*/ 351764 h 389956"/>
                <a:gd name="connsiteX25" fmla="*/ 119401 w 385706"/>
                <a:gd name="connsiteY25" fmla="*/ 332720 h 389956"/>
                <a:gd name="connsiteX26" fmla="*/ 38033 w 385706"/>
                <a:gd name="connsiteY26" fmla="*/ 331964 h 389956"/>
                <a:gd name="connsiteX27" fmla="*/ 53752 w 385706"/>
                <a:gd name="connsiteY27" fmla="*/ 347683 h 389956"/>
                <a:gd name="connsiteX28" fmla="*/ 37664 w 385706"/>
                <a:gd name="connsiteY28" fmla="*/ 363765 h 389956"/>
                <a:gd name="connsiteX29" fmla="*/ 17096 w 385706"/>
                <a:gd name="connsiteY29" fmla="*/ 352866 h 389956"/>
                <a:gd name="connsiteX30" fmla="*/ 31309 w 385706"/>
                <a:gd name="connsiteY30" fmla="*/ 325239 h 389956"/>
                <a:gd name="connsiteX31" fmla="*/ 34653 w 385706"/>
                <a:gd name="connsiteY31" fmla="*/ 328583 h 389956"/>
                <a:gd name="connsiteX32" fmla="*/ 9126 w 385706"/>
                <a:gd name="connsiteY32" fmla="*/ 354081 h 389956"/>
                <a:gd name="connsiteX33" fmla="*/ 38563 w 385706"/>
                <a:gd name="connsiteY33" fmla="*/ 369719 h 389956"/>
                <a:gd name="connsiteX34" fmla="*/ 57167 w 385706"/>
                <a:gd name="connsiteY34" fmla="*/ 351098 h 389956"/>
                <a:gd name="connsiteX35" fmla="*/ 60522 w 385706"/>
                <a:gd name="connsiteY35" fmla="*/ 354453 h 389956"/>
                <a:gd name="connsiteX36" fmla="*/ 39473 w 385706"/>
                <a:gd name="connsiteY36" fmla="*/ 375472 h 389956"/>
                <a:gd name="connsiteX37" fmla="*/ 1290 w 385706"/>
                <a:gd name="connsiteY37" fmla="*/ 355246 h 389956"/>
                <a:gd name="connsiteX38" fmla="*/ 44778 w 385706"/>
                <a:gd name="connsiteY38" fmla="*/ 325230 h 389956"/>
                <a:gd name="connsiteX39" fmla="*/ 60493 w 385706"/>
                <a:gd name="connsiteY39" fmla="*/ 340944 h 389956"/>
                <a:gd name="connsiteX40" fmla="*/ 57160 w 385706"/>
                <a:gd name="connsiteY40" fmla="*/ 344276 h 389956"/>
                <a:gd name="connsiteX41" fmla="*/ 41427 w 385706"/>
                <a:gd name="connsiteY41" fmla="*/ 328576 h 389956"/>
                <a:gd name="connsiteX42" fmla="*/ 38041 w 385706"/>
                <a:gd name="connsiteY42" fmla="*/ 325198 h 389956"/>
                <a:gd name="connsiteX43" fmla="*/ 38075 w 385706"/>
                <a:gd name="connsiteY43" fmla="*/ 325232 h 389956"/>
                <a:gd name="connsiteX44" fmla="*/ 41427 w 385706"/>
                <a:gd name="connsiteY44" fmla="*/ 328576 h 389956"/>
                <a:gd name="connsiteX45" fmla="*/ 38033 w 385706"/>
                <a:gd name="connsiteY45" fmla="*/ 331964 h 389956"/>
                <a:gd name="connsiteX46" fmla="*/ 34653 w 385706"/>
                <a:gd name="connsiteY46" fmla="*/ 328583 h 389956"/>
                <a:gd name="connsiteX47" fmla="*/ 44517 w 385706"/>
                <a:gd name="connsiteY47" fmla="*/ 312036 h 389956"/>
                <a:gd name="connsiteX48" fmla="*/ 40164 w 385706"/>
                <a:gd name="connsiteY48" fmla="*/ 320615 h 389956"/>
                <a:gd name="connsiteX49" fmla="*/ 41396 w 385706"/>
                <a:gd name="connsiteY49" fmla="*/ 321847 h 389956"/>
                <a:gd name="connsiteX50" fmla="*/ 38041 w 385706"/>
                <a:gd name="connsiteY50" fmla="*/ 325198 h 389956"/>
                <a:gd name="connsiteX51" fmla="*/ 34883 w 385706"/>
                <a:gd name="connsiteY51" fmla="*/ 322040 h 389956"/>
                <a:gd name="connsiteX52" fmla="*/ 34696 w 385706"/>
                <a:gd name="connsiteY52" fmla="*/ 321853 h 389956"/>
                <a:gd name="connsiteX53" fmla="*/ 55044 w 385706"/>
                <a:gd name="connsiteY53" fmla="*/ 308215 h 389956"/>
                <a:gd name="connsiteX54" fmla="*/ 77574 w 385706"/>
                <a:gd name="connsiteY54" fmla="*/ 330671 h 389956"/>
                <a:gd name="connsiteX55" fmla="*/ 63903 w 385706"/>
                <a:gd name="connsiteY55" fmla="*/ 344354 h 389956"/>
                <a:gd name="connsiteX56" fmla="*/ 60493 w 385706"/>
                <a:gd name="connsiteY56" fmla="*/ 340944 h 389956"/>
                <a:gd name="connsiteX57" fmla="*/ 70752 w 385706"/>
                <a:gd name="connsiteY57" fmla="*/ 330689 h 389956"/>
                <a:gd name="connsiteX58" fmla="*/ 55041 w 385706"/>
                <a:gd name="connsiteY58" fmla="*/ 314984 h 389956"/>
                <a:gd name="connsiteX59" fmla="*/ 44778 w 385706"/>
                <a:gd name="connsiteY59" fmla="*/ 325230 h 389956"/>
                <a:gd name="connsiteX60" fmla="*/ 41396 w 385706"/>
                <a:gd name="connsiteY60" fmla="*/ 321847 h 389956"/>
                <a:gd name="connsiteX61" fmla="*/ 58597 w 385706"/>
                <a:gd name="connsiteY61" fmla="*/ 269555 h 389956"/>
                <a:gd name="connsiteX62" fmla="*/ 116182 w 385706"/>
                <a:gd name="connsiteY62" fmla="*/ 327141 h 389956"/>
                <a:gd name="connsiteX63" fmla="*/ 100369 w 385706"/>
                <a:gd name="connsiteY63" fmla="*/ 327760 h 389956"/>
                <a:gd name="connsiteX64" fmla="*/ 73704 w 385706"/>
                <a:gd name="connsiteY64" fmla="*/ 341291 h 389956"/>
                <a:gd name="connsiteX65" fmla="*/ 84321 w 385706"/>
                <a:gd name="connsiteY65" fmla="*/ 330689 h 389956"/>
                <a:gd name="connsiteX66" fmla="*/ 55089 w 385706"/>
                <a:gd name="connsiteY66" fmla="*/ 301469 h 389956"/>
                <a:gd name="connsiteX67" fmla="*/ 44517 w 385706"/>
                <a:gd name="connsiteY67" fmla="*/ 312036 h 389956"/>
                <a:gd name="connsiteX68" fmla="*/ 58025 w 385706"/>
                <a:gd name="connsiteY68" fmla="*/ 285416 h 389956"/>
                <a:gd name="connsiteX69" fmla="*/ 58597 w 385706"/>
                <a:gd name="connsiteY69" fmla="*/ 269555 h 389956"/>
                <a:gd name="connsiteX70" fmla="*/ 38141 w 385706"/>
                <a:gd name="connsiteY70" fmla="*/ 249051 h 389956"/>
                <a:gd name="connsiteX71" fmla="*/ 50204 w 385706"/>
                <a:gd name="connsiteY71" fmla="*/ 261121 h 389956"/>
                <a:gd name="connsiteX72" fmla="*/ 53110 w 385706"/>
                <a:gd name="connsiteY72" fmla="*/ 266369 h 389956"/>
                <a:gd name="connsiteX73" fmla="*/ 34026 w 385706"/>
                <a:gd name="connsiteY73" fmla="*/ 321183 h 389956"/>
                <a:gd name="connsiteX74" fmla="*/ 34696 w 385706"/>
                <a:gd name="connsiteY74" fmla="*/ 321853 h 389956"/>
                <a:gd name="connsiteX75" fmla="*/ 31309 w 385706"/>
                <a:gd name="connsiteY75" fmla="*/ 325239 h 389956"/>
                <a:gd name="connsiteX76" fmla="*/ 27875 w 385706"/>
                <a:gd name="connsiteY76" fmla="*/ 321806 h 389956"/>
                <a:gd name="connsiteX77" fmla="*/ 30971 w 385706"/>
                <a:gd name="connsiteY77" fmla="*/ 317138 h 389956"/>
                <a:gd name="connsiteX78" fmla="*/ 48690 w 385706"/>
                <a:gd name="connsiteY78" fmla="*/ 283320 h 389956"/>
                <a:gd name="connsiteX79" fmla="*/ 38116 w 385706"/>
                <a:gd name="connsiteY79" fmla="*/ 249074 h 389956"/>
                <a:gd name="connsiteX80" fmla="*/ 41838 w 385706"/>
                <a:gd name="connsiteY80" fmla="*/ 246017 h 389956"/>
                <a:gd name="connsiteX81" fmla="*/ 139773 w 385706"/>
                <a:gd name="connsiteY81" fmla="*/ 343999 h 389956"/>
                <a:gd name="connsiteX82" fmla="*/ 124679 w 385706"/>
                <a:gd name="connsiteY82" fmla="*/ 335642 h 389956"/>
                <a:gd name="connsiteX83" fmla="*/ 50204 w 385706"/>
                <a:gd name="connsiteY83" fmla="*/ 261121 h 389956"/>
                <a:gd name="connsiteX84" fmla="*/ 45205 w 385706"/>
                <a:gd name="connsiteY84" fmla="*/ 242684 h 389956"/>
                <a:gd name="connsiteX85" fmla="*/ 51592 w 385706"/>
                <a:gd name="connsiteY85" fmla="*/ 249071 h 389956"/>
                <a:gd name="connsiteX86" fmla="*/ 139699 w 385706"/>
                <a:gd name="connsiteY86" fmla="*/ 337192 h 389956"/>
                <a:gd name="connsiteX87" fmla="*/ 139706 w 385706"/>
                <a:gd name="connsiteY87" fmla="*/ 337185 h 389956"/>
                <a:gd name="connsiteX88" fmla="*/ 143046 w 385706"/>
                <a:gd name="connsiteY88" fmla="*/ 340525 h 389956"/>
                <a:gd name="connsiteX89" fmla="*/ 142339 w 385706"/>
                <a:gd name="connsiteY89" fmla="*/ 341300 h 389956"/>
                <a:gd name="connsiteX90" fmla="*/ 139714 w 385706"/>
                <a:gd name="connsiteY90" fmla="*/ 343927 h 389956"/>
                <a:gd name="connsiteX91" fmla="*/ 41863 w 385706"/>
                <a:gd name="connsiteY91" fmla="*/ 246027 h 389956"/>
                <a:gd name="connsiteX92" fmla="*/ 347386 w 385706"/>
                <a:gd name="connsiteY92" fmla="*/ 128522 h 389956"/>
                <a:gd name="connsiteX93" fmla="*/ 347386 w 385706"/>
                <a:gd name="connsiteY93" fmla="*/ 142951 h 389956"/>
                <a:gd name="connsiteX94" fmla="*/ 139699 w 385706"/>
                <a:gd name="connsiteY94" fmla="*/ 350672 h 389956"/>
                <a:gd name="connsiteX95" fmla="*/ 136586 w 385706"/>
                <a:gd name="connsiteY95" fmla="*/ 347557 h 389956"/>
                <a:gd name="connsiteX96" fmla="*/ 136616 w 385706"/>
                <a:gd name="connsiteY96" fmla="*/ 347574 h 389956"/>
                <a:gd name="connsiteX97" fmla="*/ 142339 w 385706"/>
                <a:gd name="connsiteY97" fmla="*/ 341300 h 389956"/>
                <a:gd name="connsiteX98" fmla="*/ 343987 w 385706"/>
                <a:gd name="connsiteY98" fmla="*/ 139508 h 389956"/>
                <a:gd name="connsiteX99" fmla="*/ 343987 w 385706"/>
                <a:gd name="connsiteY99" fmla="*/ 131924 h 389956"/>
                <a:gd name="connsiteX100" fmla="*/ 341593 w 385706"/>
                <a:gd name="connsiteY100" fmla="*/ 127545 h 389956"/>
                <a:gd name="connsiteX101" fmla="*/ 343987 w 385706"/>
                <a:gd name="connsiteY101" fmla="*/ 129937 h 389956"/>
                <a:gd name="connsiteX102" fmla="*/ 343987 w 385706"/>
                <a:gd name="connsiteY102" fmla="*/ 131924 h 389956"/>
                <a:gd name="connsiteX103" fmla="*/ 340671 w 385706"/>
                <a:gd name="connsiteY103" fmla="*/ 135243 h 389956"/>
                <a:gd name="connsiteX104" fmla="*/ 340671 w 385706"/>
                <a:gd name="connsiteY104" fmla="*/ 133329 h 389956"/>
                <a:gd name="connsiteX105" fmla="*/ 338239 w 385706"/>
                <a:gd name="connsiteY105" fmla="*/ 130895 h 389956"/>
                <a:gd name="connsiteX106" fmla="*/ 341613 w 385706"/>
                <a:gd name="connsiteY106" fmla="*/ 120839 h 389956"/>
                <a:gd name="connsiteX107" fmla="*/ 344958 w 385706"/>
                <a:gd name="connsiteY107" fmla="*/ 124184 h 389956"/>
                <a:gd name="connsiteX108" fmla="*/ 341593 w 385706"/>
                <a:gd name="connsiteY108" fmla="*/ 127545 h 389956"/>
                <a:gd name="connsiteX109" fmla="*/ 338249 w 385706"/>
                <a:gd name="connsiteY109" fmla="*/ 124202 h 389956"/>
                <a:gd name="connsiteX110" fmla="*/ 261514 w 385706"/>
                <a:gd name="connsiteY110" fmla="*/ 47508 h 389956"/>
                <a:gd name="connsiteX111" fmla="*/ 338249 w 385706"/>
                <a:gd name="connsiteY111" fmla="*/ 124202 h 389956"/>
                <a:gd name="connsiteX112" fmla="*/ 334899 w 385706"/>
                <a:gd name="connsiteY112" fmla="*/ 127553 h 389956"/>
                <a:gd name="connsiteX113" fmla="*/ 258211 w 385706"/>
                <a:gd name="connsiteY113" fmla="*/ 50811 h 389956"/>
                <a:gd name="connsiteX114" fmla="*/ 254851 w 385706"/>
                <a:gd name="connsiteY114" fmla="*/ 47448 h 389956"/>
                <a:gd name="connsiteX115" fmla="*/ 258211 w 385706"/>
                <a:gd name="connsiteY115" fmla="*/ 50811 h 389956"/>
                <a:gd name="connsiteX116" fmla="*/ 247640 w 385706"/>
                <a:gd name="connsiteY116" fmla="*/ 61383 h 389956"/>
                <a:gd name="connsiteX117" fmla="*/ 324352 w 385706"/>
                <a:gd name="connsiteY117" fmla="*/ 138101 h 389956"/>
                <a:gd name="connsiteX118" fmla="*/ 334899 w 385706"/>
                <a:gd name="connsiteY118" fmla="*/ 127553 h 389956"/>
                <a:gd name="connsiteX119" fmla="*/ 338239 w 385706"/>
                <a:gd name="connsiteY119" fmla="*/ 130895 h 389956"/>
                <a:gd name="connsiteX120" fmla="*/ 324383 w 385706"/>
                <a:gd name="connsiteY120" fmla="*/ 144733 h 389956"/>
                <a:gd name="connsiteX121" fmla="*/ 240957 w 385706"/>
                <a:gd name="connsiteY121" fmla="*/ 61337 h 389956"/>
                <a:gd name="connsiteX122" fmla="*/ 249519 w 385706"/>
                <a:gd name="connsiteY122" fmla="*/ 44973 h 389956"/>
                <a:gd name="connsiteX123" fmla="*/ 250607 w 385706"/>
                <a:gd name="connsiteY123" fmla="*/ 44973 h 389956"/>
                <a:gd name="connsiteX124" fmla="*/ 234212 w 385706"/>
                <a:gd name="connsiteY124" fmla="*/ 61383 h 389956"/>
                <a:gd name="connsiteX125" fmla="*/ 324352 w 385706"/>
                <a:gd name="connsiteY125" fmla="*/ 151578 h 389956"/>
                <a:gd name="connsiteX126" fmla="*/ 340671 w 385706"/>
                <a:gd name="connsiteY126" fmla="*/ 135243 h 389956"/>
                <a:gd name="connsiteX127" fmla="*/ 340671 w 385706"/>
                <a:gd name="connsiteY127" fmla="*/ 136187 h 389956"/>
                <a:gd name="connsiteX128" fmla="*/ 139706 w 385706"/>
                <a:gd name="connsiteY128" fmla="*/ 337185 h 389956"/>
                <a:gd name="connsiteX129" fmla="*/ 51592 w 385706"/>
                <a:gd name="connsiteY129" fmla="*/ 249071 h 389956"/>
                <a:gd name="connsiteX130" fmla="*/ 48547 w 385706"/>
                <a:gd name="connsiteY130" fmla="*/ 246025 h 389956"/>
                <a:gd name="connsiteX131" fmla="*/ 253873 w 385706"/>
                <a:gd name="connsiteY131" fmla="*/ 41704 h 389956"/>
                <a:gd name="connsiteX132" fmla="*/ 255707 w 385706"/>
                <a:gd name="connsiteY132" fmla="*/ 41704 h 389956"/>
                <a:gd name="connsiteX133" fmla="*/ 258152 w 385706"/>
                <a:gd name="connsiteY133" fmla="*/ 44148 h 389956"/>
                <a:gd name="connsiteX134" fmla="*/ 254851 w 385706"/>
                <a:gd name="connsiteY134" fmla="*/ 47448 h 389956"/>
                <a:gd name="connsiteX135" fmla="*/ 252377 w 385706"/>
                <a:gd name="connsiteY135" fmla="*/ 44973 h 389956"/>
                <a:gd name="connsiteX136" fmla="*/ 250607 w 385706"/>
                <a:gd name="connsiteY136" fmla="*/ 44973 h 389956"/>
                <a:gd name="connsiteX137" fmla="*/ 261544 w 385706"/>
                <a:gd name="connsiteY137" fmla="*/ 40757 h 389956"/>
                <a:gd name="connsiteX138" fmla="*/ 264904 w 385706"/>
                <a:gd name="connsiteY138" fmla="*/ 44118 h 389956"/>
                <a:gd name="connsiteX139" fmla="*/ 261514 w 385706"/>
                <a:gd name="connsiteY139" fmla="*/ 47508 h 389956"/>
                <a:gd name="connsiteX140" fmla="*/ 258152 w 385706"/>
                <a:gd name="connsiteY140" fmla="*/ 44148 h 389956"/>
                <a:gd name="connsiteX141" fmla="*/ 242804 w 385706"/>
                <a:gd name="connsiteY141" fmla="*/ 38304 h 389956"/>
                <a:gd name="connsiteX142" fmla="*/ 257269 w 385706"/>
                <a:gd name="connsiteY142" fmla="*/ 38304 h 389956"/>
                <a:gd name="connsiteX143" fmla="*/ 253873 w 385706"/>
                <a:gd name="connsiteY143" fmla="*/ 41704 h 389956"/>
                <a:gd name="connsiteX144" fmla="*/ 246136 w 385706"/>
                <a:gd name="connsiteY144" fmla="*/ 41704 h 389956"/>
                <a:gd name="connsiteX145" fmla="*/ 45205 w 385706"/>
                <a:gd name="connsiteY145" fmla="*/ 242684 h 389956"/>
                <a:gd name="connsiteX146" fmla="*/ 45165 w 385706"/>
                <a:gd name="connsiteY146" fmla="*/ 242644 h 389956"/>
                <a:gd name="connsiteX147" fmla="*/ 38141 w 385706"/>
                <a:gd name="connsiteY147" fmla="*/ 249051 h 389956"/>
                <a:gd name="connsiteX148" fmla="*/ 35117 w 385706"/>
                <a:gd name="connsiteY148" fmla="*/ 246025 h 389956"/>
                <a:gd name="connsiteX149" fmla="*/ 304733 w 385706"/>
                <a:gd name="connsiteY149" fmla="*/ 9524 h 389956"/>
                <a:gd name="connsiteX150" fmla="*/ 313733 w 385706"/>
                <a:gd name="connsiteY150" fmla="*/ 13286 h 389956"/>
                <a:gd name="connsiteX151" fmla="*/ 372445 w 385706"/>
                <a:gd name="connsiteY151" fmla="*/ 72003 h 389956"/>
                <a:gd name="connsiteX152" fmla="*/ 372445 w 385706"/>
                <a:gd name="connsiteY152" fmla="*/ 90004 h 389956"/>
                <a:gd name="connsiteX153" fmla="*/ 341613 w 385706"/>
                <a:gd name="connsiteY153" fmla="*/ 120839 h 389956"/>
                <a:gd name="connsiteX154" fmla="*/ 264904 w 385706"/>
                <a:gd name="connsiteY154" fmla="*/ 44118 h 389956"/>
                <a:gd name="connsiteX155" fmla="*/ 295734 w 385706"/>
                <a:gd name="connsiteY155" fmla="*/ 13286 h 389956"/>
                <a:gd name="connsiteX156" fmla="*/ 304733 w 385706"/>
                <a:gd name="connsiteY156" fmla="*/ 9524 h 389956"/>
                <a:gd name="connsiteX157" fmla="*/ 304781 w 385706"/>
                <a:gd name="connsiteY157" fmla="*/ 0 h 389956"/>
                <a:gd name="connsiteX158" fmla="*/ 320495 w 385706"/>
                <a:gd name="connsiteY158" fmla="*/ 6476 h 389956"/>
                <a:gd name="connsiteX159" fmla="*/ 379207 w 385706"/>
                <a:gd name="connsiteY159" fmla="*/ 65241 h 389956"/>
                <a:gd name="connsiteX160" fmla="*/ 379207 w 385706"/>
                <a:gd name="connsiteY160" fmla="*/ 96671 h 389956"/>
                <a:gd name="connsiteX161" fmla="*/ 347386 w 385706"/>
                <a:gd name="connsiteY161" fmla="*/ 128522 h 389956"/>
                <a:gd name="connsiteX162" fmla="*/ 347386 w 385706"/>
                <a:gd name="connsiteY162" fmla="*/ 126613 h 389956"/>
                <a:gd name="connsiteX163" fmla="*/ 344958 w 385706"/>
                <a:gd name="connsiteY163" fmla="*/ 124184 h 389956"/>
                <a:gd name="connsiteX164" fmla="*/ 375905 w 385706"/>
                <a:gd name="connsiteY164" fmla="*/ 93277 h 389956"/>
                <a:gd name="connsiteX165" fmla="*/ 375905 w 385706"/>
                <a:gd name="connsiteY165" fmla="*/ 68573 h 389956"/>
                <a:gd name="connsiteX166" fmla="*/ 317145 w 385706"/>
                <a:gd name="connsiteY166" fmla="*/ 9882 h 389956"/>
                <a:gd name="connsiteX167" fmla="*/ 292431 w 385706"/>
                <a:gd name="connsiteY167" fmla="*/ 9882 h 389956"/>
                <a:gd name="connsiteX168" fmla="*/ 261544 w 385706"/>
                <a:gd name="connsiteY168" fmla="*/ 40757 h 389956"/>
                <a:gd name="connsiteX169" fmla="*/ 259092 w 385706"/>
                <a:gd name="connsiteY169" fmla="*/ 38304 h 389956"/>
                <a:gd name="connsiteX170" fmla="*/ 257269 w 385706"/>
                <a:gd name="connsiteY170" fmla="*/ 38304 h 389956"/>
                <a:gd name="connsiteX171" fmla="*/ 289067 w 385706"/>
                <a:gd name="connsiteY171" fmla="*/ 6476 h 389956"/>
                <a:gd name="connsiteX172" fmla="*/ 304781 w 385706"/>
                <a:gd name="connsiteY172"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385706" h="389956">
                  <a:moveTo>
                    <a:pt x="0" y="380433"/>
                  </a:moveTo>
                  <a:lnTo>
                    <a:pt x="373687" y="380433"/>
                  </a:lnTo>
                  <a:lnTo>
                    <a:pt x="373687" y="389956"/>
                  </a:lnTo>
                  <a:lnTo>
                    <a:pt x="0" y="389956"/>
                  </a:lnTo>
                  <a:close/>
                  <a:moveTo>
                    <a:pt x="57160" y="344276"/>
                  </a:moveTo>
                  <a:lnTo>
                    <a:pt x="60576" y="347685"/>
                  </a:lnTo>
                  <a:lnTo>
                    <a:pt x="57167" y="351098"/>
                  </a:lnTo>
                  <a:lnTo>
                    <a:pt x="53752" y="347683"/>
                  </a:lnTo>
                  <a:close/>
                  <a:moveTo>
                    <a:pt x="73704" y="341291"/>
                  </a:moveTo>
                  <a:lnTo>
                    <a:pt x="63912" y="351069"/>
                  </a:lnTo>
                  <a:lnTo>
                    <a:pt x="63797" y="350954"/>
                  </a:lnTo>
                  <a:lnTo>
                    <a:pt x="60606" y="347715"/>
                  </a:lnTo>
                  <a:lnTo>
                    <a:pt x="60576" y="347685"/>
                  </a:lnTo>
                  <a:lnTo>
                    <a:pt x="63903" y="344354"/>
                  </a:lnTo>
                  <a:lnTo>
                    <a:pt x="65170" y="345621"/>
                  </a:lnTo>
                  <a:close/>
                  <a:moveTo>
                    <a:pt x="119401" y="332720"/>
                  </a:moveTo>
                  <a:lnTo>
                    <a:pt x="124679" y="335642"/>
                  </a:lnTo>
                  <a:lnTo>
                    <a:pt x="136586" y="347557"/>
                  </a:lnTo>
                  <a:lnTo>
                    <a:pt x="119493" y="337667"/>
                  </a:lnTo>
                  <a:cubicBezTo>
                    <a:pt x="113848" y="335928"/>
                    <a:pt x="108204" y="335738"/>
                    <a:pt x="102369" y="337048"/>
                  </a:cubicBezTo>
                  <a:cubicBezTo>
                    <a:pt x="91367" y="339477"/>
                    <a:pt x="80269" y="346907"/>
                    <a:pt x="68552" y="354719"/>
                  </a:cubicBezTo>
                  <a:lnTo>
                    <a:pt x="63884" y="357815"/>
                  </a:lnTo>
                  <a:lnTo>
                    <a:pt x="60522" y="354453"/>
                  </a:lnTo>
                  <a:lnTo>
                    <a:pt x="63912" y="351069"/>
                  </a:lnTo>
                  <a:lnTo>
                    <a:pt x="64607" y="351764"/>
                  </a:lnTo>
                  <a:cubicBezTo>
                    <a:pt x="83327" y="339260"/>
                    <a:pt x="100064" y="327613"/>
                    <a:pt x="119401" y="332720"/>
                  </a:cubicBezTo>
                  <a:close/>
                  <a:moveTo>
                    <a:pt x="38033" y="331964"/>
                  </a:moveTo>
                  <a:lnTo>
                    <a:pt x="53752" y="347683"/>
                  </a:lnTo>
                  <a:lnTo>
                    <a:pt x="37664" y="363765"/>
                  </a:lnTo>
                  <a:lnTo>
                    <a:pt x="17096" y="352866"/>
                  </a:lnTo>
                  <a:close/>
                  <a:moveTo>
                    <a:pt x="31309" y="325239"/>
                  </a:moveTo>
                  <a:lnTo>
                    <a:pt x="34653" y="328583"/>
                  </a:lnTo>
                  <a:lnTo>
                    <a:pt x="9126" y="354081"/>
                  </a:lnTo>
                  <a:lnTo>
                    <a:pt x="38563" y="369719"/>
                  </a:lnTo>
                  <a:lnTo>
                    <a:pt x="57167" y="351098"/>
                  </a:lnTo>
                  <a:lnTo>
                    <a:pt x="60522" y="354453"/>
                  </a:lnTo>
                  <a:lnTo>
                    <a:pt x="39473" y="375472"/>
                  </a:lnTo>
                  <a:lnTo>
                    <a:pt x="1290" y="355246"/>
                  </a:lnTo>
                  <a:close/>
                  <a:moveTo>
                    <a:pt x="44778" y="325230"/>
                  </a:moveTo>
                  <a:lnTo>
                    <a:pt x="60493" y="340944"/>
                  </a:lnTo>
                  <a:lnTo>
                    <a:pt x="57160" y="344276"/>
                  </a:lnTo>
                  <a:lnTo>
                    <a:pt x="41427" y="328576"/>
                  </a:lnTo>
                  <a:close/>
                  <a:moveTo>
                    <a:pt x="38041" y="325198"/>
                  </a:moveTo>
                  <a:lnTo>
                    <a:pt x="38075" y="325232"/>
                  </a:lnTo>
                  <a:lnTo>
                    <a:pt x="41427" y="328576"/>
                  </a:lnTo>
                  <a:lnTo>
                    <a:pt x="38033" y="331964"/>
                  </a:lnTo>
                  <a:lnTo>
                    <a:pt x="34653" y="328583"/>
                  </a:lnTo>
                  <a:close/>
                  <a:moveTo>
                    <a:pt x="44517" y="312036"/>
                  </a:moveTo>
                  <a:lnTo>
                    <a:pt x="40164" y="320615"/>
                  </a:lnTo>
                  <a:lnTo>
                    <a:pt x="41396" y="321847"/>
                  </a:lnTo>
                  <a:lnTo>
                    <a:pt x="38041" y="325198"/>
                  </a:lnTo>
                  <a:lnTo>
                    <a:pt x="34883" y="322040"/>
                  </a:lnTo>
                  <a:lnTo>
                    <a:pt x="34696" y="321853"/>
                  </a:lnTo>
                  <a:close/>
                  <a:moveTo>
                    <a:pt x="55044" y="308215"/>
                  </a:moveTo>
                  <a:lnTo>
                    <a:pt x="77574" y="330671"/>
                  </a:lnTo>
                  <a:lnTo>
                    <a:pt x="63903" y="344354"/>
                  </a:lnTo>
                  <a:lnTo>
                    <a:pt x="60493" y="340944"/>
                  </a:lnTo>
                  <a:lnTo>
                    <a:pt x="70752" y="330689"/>
                  </a:lnTo>
                  <a:lnTo>
                    <a:pt x="55041" y="314984"/>
                  </a:lnTo>
                  <a:lnTo>
                    <a:pt x="44778" y="325230"/>
                  </a:lnTo>
                  <a:lnTo>
                    <a:pt x="41396" y="321847"/>
                  </a:lnTo>
                  <a:close/>
                  <a:moveTo>
                    <a:pt x="58597" y="269555"/>
                  </a:moveTo>
                  <a:lnTo>
                    <a:pt x="116182" y="327141"/>
                  </a:lnTo>
                  <a:cubicBezTo>
                    <a:pt x="110943" y="326379"/>
                    <a:pt x="105704" y="326569"/>
                    <a:pt x="100369" y="327760"/>
                  </a:cubicBezTo>
                  <a:lnTo>
                    <a:pt x="73704" y="341291"/>
                  </a:lnTo>
                  <a:lnTo>
                    <a:pt x="84321" y="330689"/>
                  </a:lnTo>
                  <a:lnTo>
                    <a:pt x="55089" y="301469"/>
                  </a:lnTo>
                  <a:lnTo>
                    <a:pt x="44517" y="312036"/>
                  </a:lnTo>
                  <a:lnTo>
                    <a:pt x="58025" y="285416"/>
                  </a:lnTo>
                  <a:cubicBezTo>
                    <a:pt x="59216" y="280034"/>
                    <a:pt x="59454" y="274747"/>
                    <a:pt x="58597" y="269555"/>
                  </a:cubicBezTo>
                  <a:close/>
                  <a:moveTo>
                    <a:pt x="38141" y="249051"/>
                  </a:moveTo>
                  <a:lnTo>
                    <a:pt x="50204" y="261121"/>
                  </a:lnTo>
                  <a:lnTo>
                    <a:pt x="53110" y="266369"/>
                  </a:lnTo>
                  <a:cubicBezTo>
                    <a:pt x="58203" y="285699"/>
                    <a:pt x="46530" y="302463"/>
                    <a:pt x="34026" y="321183"/>
                  </a:cubicBezTo>
                  <a:lnTo>
                    <a:pt x="34696" y="321853"/>
                  </a:lnTo>
                  <a:lnTo>
                    <a:pt x="31309" y="325239"/>
                  </a:lnTo>
                  <a:lnTo>
                    <a:pt x="27875" y="321806"/>
                  </a:lnTo>
                  <a:lnTo>
                    <a:pt x="30971" y="317138"/>
                  </a:lnTo>
                  <a:cubicBezTo>
                    <a:pt x="38830" y="305421"/>
                    <a:pt x="46308" y="294323"/>
                    <a:pt x="48690" y="283320"/>
                  </a:cubicBezTo>
                  <a:cubicBezTo>
                    <a:pt x="51214" y="271651"/>
                    <a:pt x="47880" y="260743"/>
                    <a:pt x="38116" y="249074"/>
                  </a:cubicBezTo>
                  <a:close/>
                  <a:moveTo>
                    <a:pt x="41838" y="246017"/>
                  </a:moveTo>
                  <a:lnTo>
                    <a:pt x="139773" y="343999"/>
                  </a:lnTo>
                  <a:lnTo>
                    <a:pt x="124679" y="335642"/>
                  </a:lnTo>
                  <a:lnTo>
                    <a:pt x="50204" y="261121"/>
                  </a:lnTo>
                  <a:close/>
                  <a:moveTo>
                    <a:pt x="45205" y="242684"/>
                  </a:moveTo>
                  <a:lnTo>
                    <a:pt x="51592" y="249071"/>
                  </a:lnTo>
                  <a:lnTo>
                    <a:pt x="139699" y="337192"/>
                  </a:lnTo>
                  <a:lnTo>
                    <a:pt x="139706" y="337185"/>
                  </a:lnTo>
                  <a:lnTo>
                    <a:pt x="143046" y="340525"/>
                  </a:lnTo>
                  <a:lnTo>
                    <a:pt x="142339" y="341300"/>
                  </a:lnTo>
                  <a:lnTo>
                    <a:pt x="139714" y="343927"/>
                  </a:lnTo>
                  <a:lnTo>
                    <a:pt x="41863" y="246027"/>
                  </a:lnTo>
                  <a:close/>
                  <a:moveTo>
                    <a:pt x="347386" y="128522"/>
                  </a:moveTo>
                  <a:lnTo>
                    <a:pt x="347386" y="142951"/>
                  </a:lnTo>
                  <a:lnTo>
                    <a:pt x="139699" y="350672"/>
                  </a:lnTo>
                  <a:lnTo>
                    <a:pt x="136586" y="347557"/>
                  </a:lnTo>
                  <a:lnTo>
                    <a:pt x="136616" y="347574"/>
                  </a:lnTo>
                  <a:lnTo>
                    <a:pt x="142339" y="341300"/>
                  </a:lnTo>
                  <a:lnTo>
                    <a:pt x="343987" y="139508"/>
                  </a:lnTo>
                  <a:lnTo>
                    <a:pt x="343987" y="131924"/>
                  </a:lnTo>
                  <a:close/>
                  <a:moveTo>
                    <a:pt x="341593" y="127545"/>
                  </a:moveTo>
                  <a:lnTo>
                    <a:pt x="343987" y="129937"/>
                  </a:lnTo>
                  <a:lnTo>
                    <a:pt x="343987" y="131924"/>
                  </a:lnTo>
                  <a:lnTo>
                    <a:pt x="340671" y="135243"/>
                  </a:lnTo>
                  <a:lnTo>
                    <a:pt x="340671" y="133329"/>
                  </a:lnTo>
                  <a:lnTo>
                    <a:pt x="338239" y="130895"/>
                  </a:lnTo>
                  <a:close/>
                  <a:moveTo>
                    <a:pt x="341613" y="120839"/>
                  </a:moveTo>
                  <a:lnTo>
                    <a:pt x="344958" y="124184"/>
                  </a:lnTo>
                  <a:lnTo>
                    <a:pt x="341593" y="127545"/>
                  </a:lnTo>
                  <a:lnTo>
                    <a:pt x="338249" y="124202"/>
                  </a:lnTo>
                  <a:close/>
                  <a:moveTo>
                    <a:pt x="261514" y="47508"/>
                  </a:moveTo>
                  <a:lnTo>
                    <a:pt x="338249" y="124202"/>
                  </a:lnTo>
                  <a:lnTo>
                    <a:pt x="334899" y="127553"/>
                  </a:lnTo>
                  <a:lnTo>
                    <a:pt x="258211" y="50811"/>
                  </a:lnTo>
                  <a:close/>
                  <a:moveTo>
                    <a:pt x="254851" y="47448"/>
                  </a:moveTo>
                  <a:lnTo>
                    <a:pt x="258211" y="50811"/>
                  </a:lnTo>
                  <a:lnTo>
                    <a:pt x="247640" y="61383"/>
                  </a:lnTo>
                  <a:lnTo>
                    <a:pt x="324352" y="138101"/>
                  </a:lnTo>
                  <a:lnTo>
                    <a:pt x="334899" y="127553"/>
                  </a:lnTo>
                  <a:lnTo>
                    <a:pt x="338239" y="130895"/>
                  </a:lnTo>
                  <a:lnTo>
                    <a:pt x="324383" y="144733"/>
                  </a:lnTo>
                  <a:lnTo>
                    <a:pt x="240957" y="61337"/>
                  </a:lnTo>
                  <a:close/>
                  <a:moveTo>
                    <a:pt x="249519" y="44973"/>
                  </a:moveTo>
                  <a:lnTo>
                    <a:pt x="250607" y="44973"/>
                  </a:lnTo>
                  <a:lnTo>
                    <a:pt x="234212" y="61383"/>
                  </a:lnTo>
                  <a:lnTo>
                    <a:pt x="324352" y="151578"/>
                  </a:lnTo>
                  <a:lnTo>
                    <a:pt x="340671" y="135243"/>
                  </a:lnTo>
                  <a:lnTo>
                    <a:pt x="340671" y="136187"/>
                  </a:lnTo>
                  <a:lnTo>
                    <a:pt x="139706" y="337185"/>
                  </a:lnTo>
                  <a:lnTo>
                    <a:pt x="51592" y="249071"/>
                  </a:lnTo>
                  <a:lnTo>
                    <a:pt x="48547" y="246025"/>
                  </a:lnTo>
                  <a:close/>
                  <a:moveTo>
                    <a:pt x="253873" y="41704"/>
                  </a:moveTo>
                  <a:lnTo>
                    <a:pt x="255707" y="41704"/>
                  </a:lnTo>
                  <a:lnTo>
                    <a:pt x="258152" y="44148"/>
                  </a:lnTo>
                  <a:lnTo>
                    <a:pt x="254851" y="47448"/>
                  </a:lnTo>
                  <a:lnTo>
                    <a:pt x="252377" y="44973"/>
                  </a:lnTo>
                  <a:lnTo>
                    <a:pt x="250607" y="44973"/>
                  </a:lnTo>
                  <a:close/>
                  <a:moveTo>
                    <a:pt x="261544" y="40757"/>
                  </a:moveTo>
                  <a:lnTo>
                    <a:pt x="264904" y="44118"/>
                  </a:lnTo>
                  <a:lnTo>
                    <a:pt x="261514" y="47508"/>
                  </a:lnTo>
                  <a:lnTo>
                    <a:pt x="258152" y="44148"/>
                  </a:lnTo>
                  <a:close/>
                  <a:moveTo>
                    <a:pt x="242804" y="38304"/>
                  </a:moveTo>
                  <a:lnTo>
                    <a:pt x="257269" y="38304"/>
                  </a:lnTo>
                  <a:lnTo>
                    <a:pt x="253873" y="41704"/>
                  </a:lnTo>
                  <a:lnTo>
                    <a:pt x="246136" y="41704"/>
                  </a:lnTo>
                  <a:lnTo>
                    <a:pt x="45205" y="242684"/>
                  </a:lnTo>
                  <a:lnTo>
                    <a:pt x="45165" y="242644"/>
                  </a:lnTo>
                  <a:lnTo>
                    <a:pt x="38141" y="249051"/>
                  </a:lnTo>
                  <a:lnTo>
                    <a:pt x="35117" y="246025"/>
                  </a:lnTo>
                  <a:close/>
                  <a:moveTo>
                    <a:pt x="304733" y="9524"/>
                  </a:moveTo>
                  <a:cubicBezTo>
                    <a:pt x="308114" y="9524"/>
                    <a:pt x="311352" y="10905"/>
                    <a:pt x="313733" y="13286"/>
                  </a:cubicBezTo>
                  <a:lnTo>
                    <a:pt x="372445" y="72003"/>
                  </a:lnTo>
                  <a:cubicBezTo>
                    <a:pt x="377397" y="76955"/>
                    <a:pt x="377397" y="85051"/>
                    <a:pt x="372445" y="90004"/>
                  </a:cubicBezTo>
                  <a:lnTo>
                    <a:pt x="341613" y="120839"/>
                  </a:lnTo>
                  <a:lnTo>
                    <a:pt x="264904" y="44118"/>
                  </a:lnTo>
                  <a:lnTo>
                    <a:pt x="295734" y="13286"/>
                  </a:lnTo>
                  <a:cubicBezTo>
                    <a:pt x="298114" y="10810"/>
                    <a:pt x="301352" y="9524"/>
                    <a:pt x="304733" y="9524"/>
                  </a:cubicBezTo>
                  <a:close/>
                  <a:moveTo>
                    <a:pt x="304781" y="0"/>
                  </a:moveTo>
                  <a:cubicBezTo>
                    <a:pt x="310733" y="0"/>
                    <a:pt x="316352" y="2333"/>
                    <a:pt x="320495" y="6476"/>
                  </a:cubicBezTo>
                  <a:lnTo>
                    <a:pt x="379207" y="65241"/>
                  </a:lnTo>
                  <a:cubicBezTo>
                    <a:pt x="387873" y="73955"/>
                    <a:pt x="387873" y="88051"/>
                    <a:pt x="379207" y="96671"/>
                  </a:cubicBezTo>
                  <a:lnTo>
                    <a:pt x="347386" y="128522"/>
                  </a:lnTo>
                  <a:lnTo>
                    <a:pt x="347386" y="126613"/>
                  </a:lnTo>
                  <a:lnTo>
                    <a:pt x="344958" y="124184"/>
                  </a:lnTo>
                  <a:lnTo>
                    <a:pt x="375905" y="93277"/>
                  </a:lnTo>
                  <a:cubicBezTo>
                    <a:pt x="382714" y="86518"/>
                    <a:pt x="382714" y="75427"/>
                    <a:pt x="375905" y="68573"/>
                  </a:cubicBezTo>
                  <a:lnTo>
                    <a:pt x="317145" y="9882"/>
                  </a:lnTo>
                  <a:cubicBezTo>
                    <a:pt x="310288" y="3075"/>
                    <a:pt x="299241" y="3075"/>
                    <a:pt x="292431" y="9882"/>
                  </a:cubicBezTo>
                  <a:lnTo>
                    <a:pt x="261544" y="40757"/>
                  </a:lnTo>
                  <a:lnTo>
                    <a:pt x="259092" y="38304"/>
                  </a:lnTo>
                  <a:lnTo>
                    <a:pt x="257269" y="38304"/>
                  </a:lnTo>
                  <a:lnTo>
                    <a:pt x="289067" y="6476"/>
                  </a:lnTo>
                  <a:cubicBezTo>
                    <a:pt x="293305" y="2286"/>
                    <a:pt x="298829" y="0"/>
                    <a:pt x="30478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ïŝḻîḑê"/>
          <p:cNvSpPr/>
          <p:nvPr/>
        </p:nvSpPr>
        <p:spPr bwMode="auto">
          <a:xfrm>
            <a:off x="6191885" y="4906010"/>
            <a:ext cx="5235575"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schemeClr val="tx1"/>
                </a:solidFill>
                <a:latin typeface="微软雅黑" panose="020B0503020204020204" pitchFamily="34" charset="-122"/>
                <a:ea typeface="微软雅黑" panose="020B0503020204020204" pitchFamily="34" charset="-122"/>
              </a:rPr>
              <a:t>（3）混合砂浆由水泥、石灰膏、砂和水拌和而成。混合砂浆的强度较高、和易性好、保水性好，多用在砌筑地面以上的砌体。</a:t>
            </a:r>
          </a:p>
        </p:txBody>
      </p:sp>
      <p:cxnSp>
        <p:nvCxnSpPr>
          <p:cNvPr id="7" name="直接连接符 6"/>
          <p:cNvCxnSpPr/>
          <p:nvPr/>
        </p:nvCxnSpPr>
        <p:spPr>
          <a:xfrm>
            <a:off x="6307455" y="279629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7455" y="439395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307455" y="599669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砂浆</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rot="5400000">
            <a:off x="6826885" y="1509395"/>
            <a:ext cx="577850" cy="7081520"/>
          </a:xfrm>
          <a:custGeom>
            <a:avLst/>
            <a:gdLst>
              <a:gd name="connsiteX0" fmla="*/ 454 w 910"/>
              <a:gd name="connsiteY0" fmla="*/ 0 h 10772"/>
              <a:gd name="connsiteX1" fmla="*/ 454 w 910"/>
              <a:gd name="connsiteY1" fmla="*/ 0 h 10772"/>
              <a:gd name="connsiteX2" fmla="*/ 907 w 910"/>
              <a:gd name="connsiteY2" fmla="*/ 454 h 10772"/>
              <a:gd name="connsiteX3" fmla="*/ 910 w 910"/>
              <a:gd name="connsiteY3" fmla="*/ 10570 h 10772"/>
              <a:gd name="connsiteX4" fmla="*/ 0 w 910"/>
              <a:gd name="connsiteY4" fmla="*/ 10772 h 10772"/>
              <a:gd name="connsiteX5" fmla="*/ 0 w 910"/>
              <a:gd name="connsiteY5" fmla="*/ 454 h 10772"/>
              <a:gd name="connsiteX6" fmla="*/ 454 w 910"/>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 h="10772">
                <a:moveTo>
                  <a:pt x="454" y="0"/>
                </a:moveTo>
                <a:lnTo>
                  <a:pt x="454" y="0"/>
                </a:lnTo>
                <a:cubicBezTo>
                  <a:pt x="704" y="0"/>
                  <a:pt x="907" y="203"/>
                  <a:pt x="907" y="454"/>
                </a:cubicBezTo>
                <a:lnTo>
                  <a:pt x="910" y="10570"/>
                </a:lnTo>
                <a:lnTo>
                  <a:pt x="0" y="10772"/>
                </a:lnTo>
                <a:lnTo>
                  <a:pt x="0" y="454"/>
                </a:lnTo>
                <a:cubicBezTo>
                  <a:pt x="0" y="203"/>
                  <a:pt x="203" y="0"/>
                  <a:pt x="454" y="0"/>
                </a:cubicBezTo>
                <a:close/>
              </a:path>
            </a:pathLst>
          </a:custGeom>
          <a:solidFill>
            <a:schemeClr val="bg1">
              <a:lumMod val="50000"/>
            </a:schemeClr>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2" name="椭圆 1"/>
          <p:cNvSpPr/>
          <p:nvPr/>
        </p:nvSpPr>
        <p:spPr>
          <a:xfrm>
            <a:off x="2454910" y="193929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2306955" y="3218180"/>
            <a:ext cx="814070" cy="145796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4" name="椭圆 1"/>
          <p:cNvSpPr/>
          <p:nvPr/>
        </p:nvSpPr>
        <p:spPr>
          <a:xfrm rot="5400000">
            <a:off x="2276475" y="4429760"/>
            <a:ext cx="1451610" cy="162750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007110" y="173863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6" name="椭圆 1"/>
          <p:cNvSpPr/>
          <p:nvPr/>
        </p:nvSpPr>
        <p:spPr>
          <a:xfrm rot="6199008">
            <a:off x="1353185" y="3865880"/>
            <a:ext cx="728980" cy="153352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7" name="圆角矩形 14"/>
          <p:cNvSpPr/>
          <p:nvPr/>
        </p:nvSpPr>
        <p:spPr>
          <a:xfrm rot="5400000">
            <a:off x="6948170" y="-952500"/>
            <a:ext cx="575945" cy="6840220"/>
          </a:xfrm>
          <a:custGeom>
            <a:avLst/>
            <a:gdLst>
              <a:gd name="connsiteX0" fmla="*/ 454 w 907"/>
              <a:gd name="connsiteY0" fmla="*/ 0 h 10772"/>
              <a:gd name="connsiteX1" fmla="*/ 454 w 907"/>
              <a:gd name="connsiteY1" fmla="*/ 0 h 10772"/>
              <a:gd name="connsiteX2" fmla="*/ 907 w 907"/>
              <a:gd name="connsiteY2" fmla="*/ 454 h 10772"/>
              <a:gd name="connsiteX3" fmla="*/ 884 w 907"/>
              <a:gd name="connsiteY3" fmla="*/ 10568 h 10772"/>
              <a:gd name="connsiteX4" fmla="*/ 0 w 907"/>
              <a:gd name="connsiteY4" fmla="*/ 10772 h 10772"/>
              <a:gd name="connsiteX5" fmla="*/ 0 w 907"/>
              <a:gd name="connsiteY5" fmla="*/ 454 h 10772"/>
              <a:gd name="connsiteX6" fmla="*/ 454 w 907"/>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 h="10772">
                <a:moveTo>
                  <a:pt x="454" y="0"/>
                </a:moveTo>
                <a:lnTo>
                  <a:pt x="454" y="0"/>
                </a:lnTo>
                <a:cubicBezTo>
                  <a:pt x="704" y="0"/>
                  <a:pt x="907" y="203"/>
                  <a:pt x="907" y="454"/>
                </a:cubicBezTo>
                <a:lnTo>
                  <a:pt x="884" y="10568"/>
                </a:lnTo>
                <a:lnTo>
                  <a:pt x="0" y="10772"/>
                </a:lnTo>
                <a:lnTo>
                  <a:pt x="0" y="454"/>
                </a:lnTo>
                <a:cubicBezTo>
                  <a:pt x="0" y="203"/>
                  <a:pt x="203" y="0"/>
                  <a:pt x="454" y="0"/>
                </a:cubicBezTo>
                <a:close/>
              </a:path>
            </a:pathLst>
          </a:custGeom>
          <a:solidFill>
            <a:schemeClr val="accent2"/>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980055" y="231203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2"/>
                </a:solidFill>
                <a:latin typeface="Arial Black" panose="020B0A04020102020204" pitchFamily="34" charset="0"/>
                <a:ea typeface="微软雅黑" panose="020B0503020204020204" pitchFamily="34" charset="-122"/>
              </a:rPr>
              <a:t>A</a:t>
            </a:r>
            <a:endParaRPr lang="zh-CN" altLang="en-US" sz="400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2839085" y="490537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4"/>
                </a:solidFill>
                <a:latin typeface="Arial Black" panose="020B0A04020102020204" pitchFamily="34" charset="0"/>
                <a:ea typeface="微软雅黑" panose="020B0503020204020204" pitchFamily="34" charset="-122"/>
              </a:rPr>
              <a:t>B</a:t>
            </a:r>
            <a:endParaRPr lang="zh-CN" altLang="en-US" sz="4000" b="1" kern="0" dirty="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4074795" y="2790190"/>
            <a:ext cx="6347460" cy="925830"/>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组砌方式是指块材在砌体中的排列方式。把长边方向垂直于墙面砌筑的砖称为丁砖，把长边方向平行于墙面砌筑的砖称为顺砖。上、下两皮砖之间的缝隙为水平缝，左、右两块砖之间的缝隙为竖缝。灰缝的尺寸为 10±2mm。</a:t>
            </a:r>
          </a:p>
        </p:txBody>
      </p:sp>
      <p:sp>
        <p:nvSpPr>
          <p:cNvPr id="12" name="TextBox 11"/>
          <p:cNvSpPr txBox="1"/>
          <p:nvPr/>
        </p:nvSpPr>
        <p:spPr>
          <a:xfrm>
            <a:off x="3816350" y="5386705"/>
            <a:ext cx="6605270" cy="925830"/>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组砌方式不仅会影响到砌体结构的强度、稳定性和整体性，还会影响到清水墙的</a:t>
            </a:r>
          </a:p>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美观。因而在组砌时应该遵循横平竖直、砂浆饱满、错缝搭接、避免通缝的原则，以保证墙体的安全。上、下皮砖的搭接长度最少为 1/4 砖。</a:t>
            </a:r>
          </a:p>
        </p:txBody>
      </p:sp>
      <p:sp>
        <p:nvSpPr>
          <p:cNvPr id="16" name="文本框 15"/>
          <p:cNvSpPr txBox="1"/>
          <p:nvPr/>
        </p:nvSpPr>
        <p:spPr>
          <a:xfrm>
            <a:off x="4599305" y="2283460"/>
            <a:ext cx="5039360" cy="398780"/>
          </a:xfrm>
          <a:prstGeom prst="rect">
            <a:avLst/>
          </a:prstGeom>
          <a:noFill/>
        </p:spPr>
        <p:txBody>
          <a:bodyPr wrap="square" rtlCol="0">
            <a:spAutoFit/>
          </a:bodyPr>
          <a:lstStyle/>
          <a:p>
            <a:pPr algn="ctr"/>
            <a:r>
              <a:rPr lang="en-US" altLang="zh-CN" sz="2000" b="1">
                <a:solidFill>
                  <a:schemeClr val="tx1"/>
                </a:solidFill>
                <a:latin typeface="微软雅黑" panose="020B0503020204020204" pitchFamily="34" charset="-122"/>
                <a:ea typeface="微软雅黑" panose="020B0503020204020204" pitchFamily="34" charset="-122"/>
              </a:rPr>
              <a:t>组砌方式</a:t>
            </a:r>
          </a:p>
        </p:txBody>
      </p:sp>
      <p:sp>
        <p:nvSpPr>
          <p:cNvPr id="17" name="文本框 16"/>
          <p:cNvSpPr txBox="1"/>
          <p:nvPr/>
        </p:nvSpPr>
        <p:spPr>
          <a:xfrm>
            <a:off x="4728845" y="4866005"/>
            <a:ext cx="5039360" cy="398780"/>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组砌方式</a:t>
            </a:r>
          </a:p>
        </p:txBody>
      </p:sp>
      <p:sp>
        <p:nvSpPr>
          <p:cNvPr id="8" name="文本框 7"/>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砖墙的组砌方式</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custDataLst>
              <p:tags r:id="rId2"/>
            </p:custDataLst>
          </p:nvPr>
        </p:nvSpPr>
        <p:spPr>
          <a:xfrm>
            <a:off x="829945" y="1430020"/>
            <a:ext cx="10542270" cy="1529715"/>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砖墙的厚度除了考虑其在建筑物中的作用外，还应与砖的规格相适应。实心黏土砖墙的厚度是按半砖的倍数确定的，如半砖墙、3/4砖墙、一砖墙、一砖半墙、两砖墙等，相应的尺寸为115mm、178mm、240mm、365mm、490mm，习惯上称呼它们为12墙、18墙、24墙、37墙、49墙等，墙厚与砖规格的关系如图 2-3-10所示。</a:t>
            </a:r>
          </a:p>
        </p:txBody>
      </p:sp>
      <p:sp>
        <p:nvSpPr>
          <p:cNvPr id="15" name="文本框 14"/>
          <p:cNvSpPr txBox="1"/>
          <p:nvPr>
            <p:custDataLst>
              <p:tags r:id="rId3"/>
            </p:custDataLst>
          </p:nvPr>
        </p:nvSpPr>
        <p:spPr>
          <a:xfrm>
            <a:off x="1111885" y="271145"/>
            <a:ext cx="5567045" cy="673735"/>
          </a:xfrm>
          <a:prstGeom prst="rect">
            <a:avLst/>
          </a:prstGeom>
          <a:noFill/>
        </p:spPr>
        <p:txBody>
          <a:bodyPr wrap="square" lIns="101600" tIns="38100" rIns="63500" bIns="38100" rtlCol="0" anchor="b" anchorCtr="0">
            <a:noAutofit/>
          </a:bodyPr>
          <a:lstStyle/>
          <a:p>
            <a:pPr fontAlgn="auto">
              <a:lnSpc>
                <a:spcPct val="100000"/>
              </a:lnSpc>
            </a:pPr>
            <a:r>
              <a:rPr lang="zh-CN" altLang="en-US" sz="3200" b="1" dirty="0">
                <a:solidFill>
                  <a:srgbClr val="F87616"/>
                </a:solidFill>
                <a:sym typeface="+mn-ea"/>
              </a:rPr>
              <a:t>1. 砖墙的厚度尺寸</a:t>
            </a:r>
          </a:p>
        </p:txBody>
      </p:sp>
      <p:pic>
        <p:nvPicPr>
          <p:cNvPr id="4" name="图片 3"/>
          <p:cNvPicPr>
            <a:picLocks noChangeAspect="1"/>
          </p:cNvPicPr>
          <p:nvPr/>
        </p:nvPicPr>
        <p:blipFill>
          <a:blip r:embed="rId5"/>
          <a:stretch>
            <a:fillRect/>
          </a:stretch>
        </p:blipFill>
        <p:spPr>
          <a:xfrm>
            <a:off x="1338580" y="3540760"/>
            <a:ext cx="9525000" cy="244792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custDataLst>
              <p:tags r:id="rId2"/>
            </p:custDataLst>
          </p:nvPr>
        </p:nvSpPr>
        <p:spPr>
          <a:xfrm>
            <a:off x="734060" y="2613025"/>
            <a:ext cx="4078605" cy="2609215"/>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分为实体砖墙、空斗墙和复合墙的砌筑。</a:t>
            </a:r>
          </a:p>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（1）实体砖墙的组砌：实体砖墙的组砌方式有全顺式、上下皮一顺一丁式、多顺一丁式（三、五顺）、每皮丁顺相间式（梅花丁、十字式）、两平一侧式等，如图2-3-11所示。</a:t>
            </a:r>
          </a:p>
        </p:txBody>
      </p:sp>
      <p:sp>
        <p:nvSpPr>
          <p:cNvPr id="15" name="文本框 14"/>
          <p:cNvSpPr txBox="1"/>
          <p:nvPr>
            <p:custDataLst>
              <p:tags r:id="rId3"/>
            </p:custDataLst>
          </p:nvPr>
        </p:nvSpPr>
        <p:spPr>
          <a:xfrm>
            <a:off x="1111885" y="271145"/>
            <a:ext cx="5567045" cy="673735"/>
          </a:xfrm>
          <a:prstGeom prst="rect">
            <a:avLst/>
          </a:prstGeom>
          <a:noFill/>
        </p:spPr>
        <p:txBody>
          <a:bodyPr wrap="square" lIns="101600" tIns="38100" rIns="63500" bIns="38100" rtlCol="0" anchor="b" anchorCtr="0">
            <a:noAutofit/>
          </a:bodyPr>
          <a:lstStyle/>
          <a:p>
            <a:pPr fontAlgn="auto">
              <a:lnSpc>
                <a:spcPct val="100000"/>
              </a:lnSpc>
            </a:pPr>
            <a:r>
              <a:rPr lang="zh-CN" altLang="en-US" sz="3200" b="1" dirty="0">
                <a:solidFill>
                  <a:srgbClr val="F87616"/>
                </a:solidFill>
                <a:sym typeface="+mn-ea"/>
              </a:rPr>
              <a:t>2. 砖墙的砌筑方式</a:t>
            </a:r>
          </a:p>
        </p:txBody>
      </p:sp>
      <p:pic>
        <p:nvPicPr>
          <p:cNvPr id="2" name="图片 1"/>
          <p:cNvPicPr>
            <a:picLocks noChangeAspect="1"/>
          </p:cNvPicPr>
          <p:nvPr/>
        </p:nvPicPr>
        <p:blipFill>
          <a:blip r:embed="rId5"/>
          <a:stretch>
            <a:fillRect/>
          </a:stretch>
        </p:blipFill>
        <p:spPr>
          <a:xfrm>
            <a:off x="4996180" y="1913255"/>
            <a:ext cx="7108190" cy="4009390"/>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custDataLst>
              <p:tags r:id="rId2"/>
            </p:custDataLst>
          </p:nvPr>
        </p:nvSpPr>
        <p:spPr>
          <a:xfrm>
            <a:off x="712470" y="1893570"/>
            <a:ext cx="4078605" cy="4048125"/>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2）空斗墙的组砌：空斗墙是用实心黏土砖侧砌或侧砌与平砌结合砌筑，内部形成空心的墙体，在我国南方地区较多采用。一般把侧砌的砖叫斗砖，平砌的砖叫眠砖。砌筑方式常用一眠一斗、一眠二斗、一眠三斗或无眠空斗，如图2-3-12所示。</a:t>
            </a:r>
          </a:p>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空斗墙与实体墙相比，用料省、自重轻、保温隔热好，但是抗震能力差，一般不宜用于抗震地区，适用于炎热、非震区的低层民用建筑。</a:t>
            </a:r>
          </a:p>
        </p:txBody>
      </p:sp>
      <p:sp>
        <p:nvSpPr>
          <p:cNvPr id="15" name="文本框 14"/>
          <p:cNvSpPr txBox="1"/>
          <p:nvPr>
            <p:custDataLst>
              <p:tags r:id="rId3"/>
            </p:custDataLst>
          </p:nvPr>
        </p:nvSpPr>
        <p:spPr>
          <a:xfrm>
            <a:off x="1111885" y="271145"/>
            <a:ext cx="5567045" cy="673735"/>
          </a:xfrm>
          <a:prstGeom prst="rect">
            <a:avLst/>
          </a:prstGeom>
          <a:noFill/>
        </p:spPr>
        <p:txBody>
          <a:bodyPr wrap="square" lIns="101600" tIns="38100" rIns="63500" bIns="38100" rtlCol="0" anchor="b" anchorCtr="0">
            <a:noAutofit/>
          </a:bodyPr>
          <a:lstStyle/>
          <a:p>
            <a:pPr fontAlgn="auto">
              <a:lnSpc>
                <a:spcPct val="100000"/>
              </a:lnSpc>
            </a:pPr>
            <a:r>
              <a:rPr lang="zh-CN" altLang="en-US" sz="3200" b="1" dirty="0">
                <a:solidFill>
                  <a:srgbClr val="F87616"/>
                </a:solidFill>
                <a:sym typeface="+mn-ea"/>
              </a:rPr>
              <a:t>2. 砖墙的砌筑方式</a:t>
            </a:r>
          </a:p>
        </p:txBody>
      </p:sp>
      <p:pic>
        <p:nvPicPr>
          <p:cNvPr id="3" name="图片 2"/>
          <p:cNvPicPr>
            <a:picLocks noChangeAspect="1"/>
          </p:cNvPicPr>
          <p:nvPr/>
        </p:nvPicPr>
        <p:blipFill>
          <a:blip r:embed="rId5"/>
          <a:stretch>
            <a:fillRect/>
          </a:stretch>
        </p:blipFill>
        <p:spPr>
          <a:xfrm>
            <a:off x="5158740" y="1385570"/>
            <a:ext cx="6784975" cy="5063490"/>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custDataLst>
              <p:tags r:id="rId2"/>
            </p:custDataLst>
          </p:nvPr>
        </p:nvSpPr>
        <p:spPr>
          <a:xfrm>
            <a:off x="734695" y="1510665"/>
            <a:ext cx="10723245" cy="1170305"/>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457200" algn="just">
              <a:lnSpc>
                <a:spcPct val="130000"/>
              </a:lnSpc>
              <a:extLst>
                <a:ext uri="{35155182-B16C-46BC-9424-99874614C6A1}">
                  <wpsdc:indentchars xmlns:wpsdc="http://www.wps.cn/officeDocument/2017/drawingmlCustomData" xmlns="" val="200" checksum="59296752"/>
                </a:ext>
              </a:extLst>
            </a:pPr>
            <a:r>
              <a:rPr lang="zh-CN" altLang="en-US" sz="1800" b="1" dirty="0">
                <a:solidFill>
                  <a:schemeClr val="tx1"/>
                </a:solidFill>
                <a:effectLst/>
                <a:uFillTx/>
                <a:sym typeface="+mn-ea"/>
              </a:rPr>
              <a:t>（3）复合墙的组砌：即用砖和其他保温材料组合成的墙。这种墙可以改善普通墙的热工性能，常用在我国北方寒冷地区。常用的保温材料有矿棉、矿棉毡、聚苯乙烯泡沫塑料、加气混凝土等。常用做法为墙体一侧附加保温材料、墙体中间填充保温材料、砖墙的中间留空气间层，如图2-3-13所示。</a:t>
            </a:r>
          </a:p>
        </p:txBody>
      </p:sp>
      <p:sp>
        <p:nvSpPr>
          <p:cNvPr id="15" name="文本框 14"/>
          <p:cNvSpPr txBox="1"/>
          <p:nvPr>
            <p:custDataLst>
              <p:tags r:id="rId3"/>
            </p:custDataLst>
          </p:nvPr>
        </p:nvSpPr>
        <p:spPr>
          <a:xfrm>
            <a:off x="1111885" y="271145"/>
            <a:ext cx="5567045" cy="673735"/>
          </a:xfrm>
          <a:prstGeom prst="rect">
            <a:avLst/>
          </a:prstGeom>
          <a:noFill/>
        </p:spPr>
        <p:txBody>
          <a:bodyPr wrap="square" lIns="101600" tIns="38100" rIns="63500" bIns="38100" rtlCol="0" anchor="b" anchorCtr="0">
            <a:noAutofit/>
          </a:bodyPr>
          <a:lstStyle/>
          <a:p>
            <a:pPr fontAlgn="auto">
              <a:lnSpc>
                <a:spcPct val="100000"/>
              </a:lnSpc>
            </a:pPr>
            <a:r>
              <a:rPr lang="zh-CN" altLang="en-US" sz="3200" b="1" dirty="0">
                <a:solidFill>
                  <a:srgbClr val="F87616"/>
                </a:solidFill>
                <a:sym typeface="+mn-ea"/>
              </a:rPr>
              <a:t>2. 砖墙的砌筑方式</a:t>
            </a:r>
          </a:p>
        </p:txBody>
      </p:sp>
      <p:pic>
        <p:nvPicPr>
          <p:cNvPr id="2" name="图片 1"/>
          <p:cNvPicPr>
            <a:picLocks noChangeAspect="1"/>
          </p:cNvPicPr>
          <p:nvPr/>
        </p:nvPicPr>
        <p:blipFill>
          <a:blip r:embed="rId5"/>
          <a:stretch>
            <a:fillRect/>
          </a:stretch>
        </p:blipFill>
        <p:spPr>
          <a:xfrm>
            <a:off x="857250" y="2890520"/>
            <a:ext cx="10477500" cy="341947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2255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20" name="Freeform 8"/>
          <p:cNvSpPr/>
          <p:nvPr/>
        </p:nvSpPr>
        <p:spPr bwMode="auto">
          <a:xfrm>
            <a:off x="1036955" y="3058160"/>
            <a:ext cx="638175" cy="733425"/>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1" name="Oval 9"/>
          <p:cNvSpPr>
            <a:spLocks noChangeArrowheads="1"/>
          </p:cNvSpPr>
          <p:nvPr/>
        </p:nvSpPr>
        <p:spPr bwMode="auto">
          <a:xfrm>
            <a:off x="1541145"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22" name="Freeform 10"/>
          <p:cNvSpPr>
            <a:spLocks noEditPoints="1"/>
          </p:cNvSpPr>
          <p:nvPr/>
        </p:nvSpPr>
        <p:spPr bwMode="auto">
          <a:xfrm>
            <a:off x="93916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3" name="Freeform 11"/>
          <p:cNvSpPr/>
          <p:nvPr/>
        </p:nvSpPr>
        <p:spPr bwMode="auto">
          <a:xfrm>
            <a:off x="10528300" y="4166235"/>
            <a:ext cx="638175" cy="733425"/>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4" name="Oval 12"/>
          <p:cNvSpPr>
            <a:spLocks noChangeArrowheads="1"/>
          </p:cNvSpPr>
          <p:nvPr/>
        </p:nvSpPr>
        <p:spPr bwMode="auto">
          <a:xfrm>
            <a:off x="9706610"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5" name="Freeform 13"/>
          <p:cNvSpPr>
            <a:spLocks noEditPoints="1"/>
          </p:cNvSpPr>
          <p:nvPr/>
        </p:nvSpPr>
        <p:spPr bwMode="auto">
          <a:xfrm>
            <a:off x="285877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6" name="Oval 14"/>
          <p:cNvSpPr>
            <a:spLocks noChangeArrowheads="1"/>
          </p:cNvSpPr>
          <p:nvPr/>
        </p:nvSpPr>
        <p:spPr bwMode="auto">
          <a:xfrm>
            <a:off x="3174365"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7" name="Freeform 15"/>
          <p:cNvSpPr>
            <a:spLocks noEditPoints="1"/>
          </p:cNvSpPr>
          <p:nvPr/>
        </p:nvSpPr>
        <p:spPr bwMode="auto">
          <a:xfrm>
            <a:off x="449199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8" name="Oval 16"/>
          <p:cNvSpPr>
            <a:spLocks noChangeArrowheads="1"/>
          </p:cNvSpPr>
          <p:nvPr/>
        </p:nvSpPr>
        <p:spPr bwMode="auto">
          <a:xfrm>
            <a:off x="4806950" y="3497580"/>
            <a:ext cx="955675" cy="962025"/>
          </a:xfrm>
          <a:prstGeom prst="ellipse">
            <a:avLst/>
          </a:prstGeom>
          <a:solidFill>
            <a:schemeClr val="accent3"/>
          </a:solidFill>
          <a:ln>
            <a:noFill/>
          </a:ln>
        </p:spPr>
        <p:txBody>
          <a:bodyPr vert="horz" wrap="square" lIns="91439" tIns="45720" rIns="91439" bIns="45720" numCol="1" anchor="t" anchorCtr="0" compatLnSpc="1"/>
          <a:lstStyle/>
          <a:p>
            <a:endParaRPr lang="zh-CN" altLang="en-US" sz="1800"/>
          </a:p>
        </p:txBody>
      </p:sp>
      <p:sp>
        <p:nvSpPr>
          <p:cNvPr id="29" name="Freeform 17"/>
          <p:cNvSpPr>
            <a:spLocks noEditPoints="1"/>
          </p:cNvSpPr>
          <p:nvPr/>
        </p:nvSpPr>
        <p:spPr bwMode="auto">
          <a:xfrm>
            <a:off x="612521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0" name="Oval 18"/>
          <p:cNvSpPr>
            <a:spLocks noChangeArrowheads="1"/>
          </p:cNvSpPr>
          <p:nvPr/>
        </p:nvSpPr>
        <p:spPr bwMode="auto">
          <a:xfrm>
            <a:off x="6440170" y="3497580"/>
            <a:ext cx="955675" cy="962025"/>
          </a:xfrm>
          <a:prstGeom prst="ellipse">
            <a:avLst/>
          </a:prstGeom>
          <a:solidFill>
            <a:schemeClr val="accent4"/>
          </a:solidFill>
          <a:ln>
            <a:noFill/>
          </a:ln>
        </p:spPr>
        <p:txBody>
          <a:bodyPr vert="horz" wrap="square" lIns="91439" tIns="45720" rIns="91439" bIns="45720" numCol="1" anchor="t" anchorCtr="0" compatLnSpc="1"/>
          <a:lstStyle/>
          <a:p>
            <a:endParaRPr lang="zh-CN" altLang="en-US" sz="1800"/>
          </a:p>
        </p:txBody>
      </p:sp>
      <p:sp>
        <p:nvSpPr>
          <p:cNvPr id="31" name="Freeform 19"/>
          <p:cNvSpPr>
            <a:spLocks noEditPoints="1"/>
          </p:cNvSpPr>
          <p:nvPr/>
        </p:nvSpPr>
        <p:spPr bwMode="auto">
          <a:xfrm>
            <a:off x="775843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2" name="Oval 20"/>
          <p:cNvSpPr>
            <a:spLocks noChangeArrowheads="1"/>
          </p:cNvSpPr>
          <p:nvPr/>
        </p:nvSpPr>
        <p:spPr bwMode="auto">
          <a:xfrm>
            <a:off x="8073390"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33" name="Freeform 21"/>
          <p:cNvSpPr>
            <a:spLocks noEditPoints="1"/>
          </p:cNvSpPr>
          <p:nvPr/>
        </p:nvSpPr>
        <p:spPr bwMode="auto">
          <a:xfrm>
            <a:off x="10001885" y="3799205"/>
            <a:ext cx="354330" cy="362585"/>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4" name="Freeform 22"/>
          <p:cNvSpPr>
            <a:spLocks noEditPoints="1"/>
          </p:cNvSpPr>
          <p:nvPr/>
        </p:nvSpPr>
        <p:spPr bwMode="auto">
          <a:xfrm>
            <a:off x="1824355" y="3791585"/>
            <a:ext cx="387985" cy="37465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5" name="Freeform 23"/>
          <p:cNvSpPr>
            <a:spLocks noEditPoints="1"/>
          </p:cNvSpPr>
          <p:nvPr/>
        </p:nvSpPr>
        <p:spPr bwMode="auto">
          <a:xfrm>
            <a:off x="8388350" y="3787775"/>
            <a:ext cx="319405" cy="382270"/>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6" name="Freeform 24"/>
          <p:cNvSpPr>
            <a:spLocks noEditPoints="1"/>
          </p:cNvSpPr>
          <p:nvPr/>
        </p:nvSpPr>
        <p:spPr bwMode="auto">
          <a:xfrm>
            <a:off x="3457575" y="3795395"/>
            <a:ext cx="387985" cy="36639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7" name="Freeform 25"/>
          <p:cNvSpPr>
            <a:spLocks noEditPoints="1"/>
          </p:cNvSpPr>
          <p:nvPr/>
        </p:nvSpPr>
        <p:spPr bwMode="auto">
          <a:xfrm>
            <a:off x="5090795" y="3783330"/>
            <a:ext cx="387985" cy="390525"/>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8" name="Freeform 26"/>
          <p:cNvSpPr>
            <a:spLocks noEditPoints="1"/>
          </p:cNvSpPr>
          <p:nvPr/>
        </p:nvSpPr>
        <p:spPr bwMode="auto">
          <a:xfrm>
            <a:off x="6708140" y="3768090"/>
            <a:ext cx="419735" cy="4216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9" name="Rectangle 24"/>
          <p:cNvSpPr>
            <a:spLocks noChangeArrowheads="1"/>
          </p:cNvSpPr>
          <p:nvPr/>
        </p:nvSpPr>
        <p:spPr bwMode="auto">
          <a:xfrm>
            <a:off x="579755" y="5391150"/>
            <a:ext cx="287909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（一）勒脚</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勒脚是指外墙墙身下部位中室外地面与室内地面之间的这段墙体。地表水和地下水的毛细作用所形成的土壤潮气会造成对勒脚部位的侵蚀，地潮沿墙身不断上升，冬季也易形成冻融破坏。</a:t>
            </a:r>
          </a:p>
        </p:txBody>
      </p:sp>
      <p:cxnSp>
        <p:nvCxnSpPr>
          <p:cNvPr id="44" name="直接连接符 43"/>
          <p:cNvCxnSpPr/>
          <p:nvPr/>
        </p:nvCxnSpPr>
        <p:spPr>
          <a:xfrm flipV="1">
            <a:off x="201866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845560" y="5391150"/>
            <a:ext cx="287909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（三）墙身防潮层</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墙身防潮是在墙脚铺设防潮层，作用是防止土壤中的水分由于毛细作用上升使建筑物墙身受潮，提高建筑物的耐久性，保持室内干燥、卫生。墙身防潮层应在所有的内外墙中连续设置。按构造形式不同分为水平防潮层和垂直防潮层两种。</a:t>
            </a:r>
          </a:p>
        </p:txBody>
      </p:sp>
      <p:cxnSp>
        <p:nvCxnSpPr>
          <p:cNvPr id="46" name="直接连接符 45"/>
          <p:cNvCxnSpPr/>
          <p:nvPr/>
        </p:nvCxnSpPr>
        <p:spPr>
          <a:xfrm flipV="1">
            <a:off x="528510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6990715" y="5391150"/>
            <a:ext cx="3154045"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（五）墙裙</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室内墙面有防潮、防水、防污染、防碰撞等要求时， 应设置墙裙， 高度为1200～1800mm。墙裙材料有水泥砂浆、油漆、涂料、釉面砖、大理石、花岗石、胶合板等。</a:t>
            </a:r>
          </a:p>
        </p:txBody>
      </p:sp>
      <p:cxnSp>
        <p:nvCxnSpPr>
          <p:cNvPr id="48" name="直接连接符 47"/>
          <p:cNvCxnSpPr/>
          <p:nvPr/>
        </p:nvCxnSpPr>
        <p:spPr>
          <a:xfrm flipV="1">
            <a:off x="856805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65188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12340" y="954405"/>
            <a:ext cx="287909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（二）散水与明沟</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散水指的是靠近勒脚下部，在外墙四周将地面做成的向外倾斜的排水坡面；明沟是靠近勒脚下部，在建筑物四周设置的排水沟，将水有组织的导向集水井，然后流入排水系统。房屋四周的明沟或散水任做一种，一般雨水较多的南方地区多做明沟，干燥少雨的北方地区多做散水。</a:t>
            </a:r>
          </a:p>
        </p:txBody>
      </p:sp>
      <p:cxnSp>
        <p:nvCxnSpPr>
          <p:cNvPr id="51" name="直接连接符 50"/>
          <p:cNvCxnSpPr/>
          <p:nvPr/>
        </p:nvCxnSpPr>
        <p:spPr>
          <a:xfrm flipV="1">
            <a:off x="6901180"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5462270" y="1138555"/>
            <a:ext cx="287909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（四）踢脚</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踢脚是外墙内侧或内墙两侧的下部与室内地坪交接处的构造，作用是防止扫地时污染墙面。踢脚的高度一般为80～150mm。常用的材料有水泥砂浆、水磨石、木材、缸砖、油漆花岗石、大理石等。材料选用时一般应与地面材料一致。</a:t>
            </a:r>
          </a:p>
        </p:txBody>
      </p:sp>
      <p:cxnSp>
        <p:nvCxnSpPr>
          <p:cNvPr id="53" name="直接连接符 52"/>
          <p:cNvCxnSpPr/>
          <p:nvPr/>
        </p:nvCxnSpPr>
        <p:spPr>
          <a:xfrm flipV="1">
            <a:off x="1017333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8733790" y="1470025"/>
            <a:ext cx="2879090" cy="110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（六）防火墙的构造</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为减少火灾的发生或防止其继续扩大，除设计时考虑防火分区的分隔、选用难燃</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烧或不燃烧材料制作构件、增加消防设施等，在墙体构造上，还应考虑设置防火墙。</a:t>
            </a:r>
          </a:p>
        </p:txBody>
      </p:sp>
      <p:sp>
        <p:nvSpPr>
          <p:cNvPr id="3" name="文本框 2"/>
          <p:cNvSpPr txBox="1"/>
          <p:nvPr/>
        </p:nvSpPr>
        <p:spPr>
          <a:xfrm>
            <a:off x="1111885" y="389255"/>
            <a:ext cx="406971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普通砖墙细部构造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96723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20" name="Freeform 8"/>
          <p:cNvSpPr/>
          <p:nvPr/>
        </p:nvSpPr>
        <p:spPr bwMode="auto">
          <a:xfrm>
            <a:off x="1778635" y="3058160"/>
            <a:ext cx="638175" cy="733425"/>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1" name="Oval 9"/>
          <p:cNvSpPr>
            <a:spLocks noChangeArrowheads="1"/>
          </p:cNvSpPr>
          <p:nvPr/>
        </p:nvSpPr>
        <p:spPr bwMode="auto">
          <a:xfrm>
            <a:off x="2282825"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23" name="Freeform 11"/>
          <p:cNvSpPr/>
          <p:nvPr/>
        </p:nvSpPr>
        <p:spPr bwMode="auto">
          <a:xfrm>
            <a:off x="9725660" y="4166235"/>
            <a:ext cx="638175" cy="733425"/>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5" name="Freeform 13"/>
          <p:cNvSpPr>
            <a:spLocks noEditPoints="1"/>
          </p:cNvSpPr>
          <p:nvPr/>
        </p:nvSpPr>
        <p:spPr bwMode="auto">
          <a:xfrm>
            <a:off x="36004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6" name="Oval 14"/>
          <p:cNvSpPr>
            <a:spLocks noChangeArrowheads="1"/>
          </p:cNvSpPr>
          <p:nvPr/>
        </p:nvSpPr>
        <p:spPr bwMode="auto">
          <a:xfrm>
            <a:off x="3916045"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7" name="Freeform 15"/>
          <p:cNvSpPr>
            <a:spLocks noEditPoints="1"/>
          </p:cNvSpPr>
          <p:nvPr/>
        </p:nvSpPr>
        <p:spPr bwMode="auto">
          <a:xfrm>
            <a:off x="523367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8" name="Oval 16"/>
          <p:cNvSpPr>
            <a:spLocks noChangeArrowheads="1"/>
          </p:cNvSpPr>
          <p:nvPr/>
        </p:nvSpPr>
        <p:spPr bwMode="auto">
          <a:xfrm>
            <a:off x="5548630" y="3497580"/>
            <a:ext cx="955675" cy="962025"/>
          </a:xfrm>
          <a:prstGeom prst="ellipse">
            <a:avLst/>
          </a:prstGeom>
          <a:solidFill>
            <a:schemeClr val="accent3"/>
          </a:solidFill>
          <a:ln>
            <a:noFill/>
          </a:ln>
        </p:spPr>
        <p:txBody>
          <a:bodyPr vert="horz" wrap="square" lIns="91439" tIns="45720" rIns="91439" bIns="45720" numCol="1" anchor="t" anchorCtr="0" compatLnSpc="1"/>
          <a:lstStyle/>
          <a:p>
            <a:endParaRPr lang="zh-CN" altLang="en-US" sz="1800"/>
          </a:p>
        </p:txBody>
      </p:sp>
      <p:sp>
        <p:nvSpPr>
          <p:cNvPr id="29" name="Freeform 17"/>
          <p:cNvSpPr>
            <a:spLocks noEditPoints="1"/>
          </p:cNvSpPr>
          <p:nvPr/>
        </p:nvSpPr>
        <p:spPr bwMode="auto">
          <a:xfrm>
            <a:off x="686689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0" name="Oval 18"/>
          <p:cNvSpPr>
            <a:spLocks noChangeArrowheads="1"/>
          </p:cNvSpPr>
          <p:nvPr/>
        </p:nvSpPr>
        <p:spPr bwMode="auto">
          <a:xfrm>
            <a:off x="7181850" y="3497580"/>
            <a:ext cx="955675" cy="962025"/>
          </a:xfrm>
          <a:prstGeom prst="ellipse">
            <a:avLst/>
          </a:prstGeom>
          <a:solidFill>
            <a:schemeClr val="accent4"/>
          </a:solidFill>
          <a:ln>
            <a:noFill/>
          </a:ln>
        </p:spPr>
        <p:txBody>
          <a:bodyPr vert="horz" wrap="square" lIns="91439" tIns="45720" rIns="91439" bIns="45720" numCol="1" anchor="t" anchorCtr="0" compatLnSpc="1"/>
          <a:lstStyle/>
          <a:p>
            <a:endParaRPr lang="zh-CN" altLang="en-US" sz="1800"/>
          </a:p>
        </p:txBody>
      </p:sp>
      <p:sp>
        <p:nvSpPr>
          <p:cNvPr id="31" name="Freeform 19"/>
          <p:cNvSpPr>
            <a:spLocks noEditPoints="1"/>
          </p:cNvSpPr>
          <p:nvPr/>
        </p:nvSpPr>
        <p:spPr bwMode="auto">
          <a:xfrm>
            <a:off x="850011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2" name="Oval 20"/>
          <p:cNvSpPr>
            <a:spLocks noChangeArrowheads="1"/>
          </p:cNvSpPr>
          <p:nvPr/>
        </p:nvSpPr>
        <p:spPr bwMode="auto">
          <a:xfrm>
            <a:off x="8815070"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34" name="Freeform 22"/>
          <p:cNvSpPr>
            <a:spLocks noEditPoints="1"/>
          </p:cNvSpPr>
          <p:nvPr/>
        </p:nvSpPr>
        <p:spPr bwMode="auto">
          <a:xfrm>
            <a:off x="2566035" y="3791585"/>
            <a:ext cx="387985" cy="37465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5" name="Freeform 23"/>
          <p:cNvSpPr>
            <a:spLocks noEditPoints="1"/>
          </p:cNvSpPr>
          <p:nvPr/>
        </p:nvSpPr>
        <p:spPr bwMode="auto">
          <a:xfrm>
            <a:off x="9130030" y="3787775"/>
            <a:ext cx="319405" cy="382270"/>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6" name="Freeform 24"/>
          <p:cNvSpPr>
            <a:spLocks noEditPoints="1"/>
          </p:cNvSpPr>
          <p:nvPr/>
        </p:nvSpPr>
        <p:spPr bwMode="auto">
          <a:xfrm>
            <a:off x="4199255" y="3795395"/>
            <a:ext cx="387985" cy="36639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7" name="Freeform 25"/>
          <p:cNvSpPr>
            <a:spLocks noEditPoints="1"/>
          </p:cNvSpPr>
          <p:nvPr/>
        </p:nvSpPr>
        <p:spPr bwMode="auto">
          <a:xfrm>
            <a:off x="5832475" y="3783330"/>
            <a:ext cx="387985" cy="390525"/>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8" name="Freeform 26"/>
          <p:cNvSpPr>
            <a:spLocks noEditPoints="1"/>
          </p:cNvSpPr>
          <p:nvPr/>
        </p:nvSpPr>
        <p:spPr bwMode="auto">
          <a:xfrm>
            <a:off x="7449820" y="3768090"/>
            <a:ext cx="419735" cy="4216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9" name="Rectangle 24"/>
          <p:cNvSpPr>
            <a:spLocks noChangeArrowheads="1"/>
          </p:cNvSpPr>
          <p:nvPr/>
        </p:nvSpPr>
        <p:spPr bwMode="auto">
          <a:xfrm>
            <a:off x="1321435" y="5391150"/>
            <a:ext cx="287909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（七）门窗过梁</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过梁是指设置在门窗洞口上部的横梁，用来承受洞口上部墙体传来的荷载，并传给窗间墙。按照过梁采用的材料和构造分，常用的有砖拱过梁、钢筋砖过梁等砖砌过梁以及钢筋混凝土过梁。</a:t>
            </a:r>
          </a:p>
        </p:txBody>
      </p:sp>
      <p:cxnSp>
        <p:nvCxnSpPr>
          <p:cNvPr id="44" name="直接连接符 43"/>
          <p:cNvCxnSpPr/>
          <p:nvPr/>
        </p:nvCxnSpPr>
        <p:spPr>
          <a:xfrm flipV="1">
            <a:off x="276034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4471035" y="5391150"/>
            <a:ext cx="31115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（九）壁柱和门垛</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当墙身承受集中荷载、开洞以及地震作用等因素的影响，致使墙体稳定性有所降低时，需要对墙体采取加固措施。通常采用带壁柱墙和门垛，作用是提高墙体的刚度和稳定性。带壁柱墙是指沿墙长度方向隔一定距离将墙体局部加厚形成墙面带垛地加劲墙体。</a:t>
            </a:r>
          </a:p>
        </p:txBody>
      </p:sp>
      <p:cxnSp>
        <p:nvCxnSpPr>
          <p:cNvPr id="46" name="直接连接符 45"/>
          <p:cNvCxnSpPr/>
          <p:nvPr/>
        </p:nvCxnSpPr>
        <p:spPr>
          <a:xfrm flipV="1">
            <a:off x="602678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7999095" y="5391150"/>
            <a:ext cx="2621280"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（十一）构造柱</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混凝土构造柱是在多层砌体房屋墙体规定部位，按构造配筋，并按先砌墙后浇灌混凝土柱的施工顺序制成的混凝土柱，通常称为混凝土构造柱，简称构造柱。</a:t>
            </a:r>
          </a:p>
        </p:txBody>
      </p:sp>
      <p:cxnSp>
        <p:nvCxnSpPr>
          <p:cNvPr id="48" name="直接连接符 47"/>
          <p:cNvCxnSpPr/>
          <p:nvPr/>
        </p:nvCxnSpPr>
        <p:spPr>
          <a:xfrm flipV="1">
            <a:off x="930973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439356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954020" y="1323340"/>
            <a:ext cx="287909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（八）窗台</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窗台是窗洞下部的构造，根据窗户安装的位置可分为外窗台和内窗台。外窗台是为了防止在窗洞底部积水，并流向室内。内窗台则是为了排除窗上凝结水。当墙很薄，窗框沿墙内缘安装时，可不设内窗台。</a:t>
            </a:r>
          </a:p>
        </p:txBody>
      </p:sp>
      <p:cxnSp>
        <p:nvCxnSpPr>
          <p:cNvPr id="51" name="直接连接符 50"/>
          <p:cNvCxnSpPr/>
          <p:nvPr/>
        </p:nvCxnSpPr>
        <p:spPr>
          <a:xfrm flipV="1">
            <a:off x="7642860"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6203950" y="1323340"/>
            <a:ext cx="287909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（十）圈梁</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圈梁的作用是加强房屋的空间刚度和整体性，减少由于基础的不均匀沉降、振动荷载而引起墙身开裂，并与构造柱一起形成骨架，提高抗震能力。在抗震设防地区，设置圈梁是减轻震害的重要构造措施。</a:t>
            </a:r>
          </a:p>
        </p:txBody>
      </p:sp>
      <p:sp>
        <p:nvSpPr>
          <p:cNvPr id="3" name="文本框 2"/>
          <p:cNvSpPr txBox="1"/>
          <p:nvPr/>
        </p:nvSpPr>
        <p:spPr>
          <a:xfrm>
            <a:off x="1111885" y="389255"/>
            <a:ext cx="406971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普通砖墙细部构造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2"/>
            </p:custDataLst>
          </p:nvPr>
        </p:nvSpPr>
        <p:spPr>
          <a:xfrm>
            <a:off x="456565" y="481330"/>
            <a:ext cx="11405235" cy="1478280"/>
          </a:xfrm>
          <a:prstGeom prst="rect">
            <a:avLst/>
          </a:prstGeom>
          <a:noFill/>
        </p:spPr>
        <p:txBody>
          <a:bodyPr wrap="square" lIns="101600" tIns="38100" rIns="63500" bIns="38100" rtlCol="0" anchor="ctr" anchorCtr="0">
            <a:noAutofit/>
          </a:bodyPr>
          <a:lstStyle/>
          <a:p>
            <a:pPr>
              <a:lnSpc>
                <a:spcPct val="150000"/>
              </a:lnSpc>
            </a:pPr>
            <a:r>
              <a:rPr lang="zh-CN" altLang="en-US" sz="4800" b="1" dirty="0">
                <a:solidFill>
                  <a:schemeClr val="tx1"/>
                </a:solidFill>
                <a:latin typeface="微软雅黑" panose="020B0503020204020204" pitchFamily="34" charset="-122"/>
                <a:ea typeface="微软雅黑" panose="020B0503020204020204" pitchFamily="34" charset="-122"/>
                <a:sym typeface="+mn-ea"/>
              </a:rPr>
              <a:t>勒脚常用的构造做法</a:t>
            </a:r>
          </a:p>
        </p:txBody>
      </p:sp>
      <p:sp>
        <p:nvSpPr>
          <p:cNvPr id="3" name="矩形 2"/>
          <p:cNvSpPr/>
          <p:nvPr/>
        </p:nvSpPr>
        <p:spPr>
          <a:xfrm>
            <a:off x="4273550" y="2313940"/>
            <a:ext cx="7704000" cy="3866400"/>
          </a:xfrm>
          <a:prstGeom prst="rect">
            <a:avLst/>
          </a:prstGeom>
          <a:solidFill>
            <a:schemeClr val="bg1"/>
          </a:solidFill>
          <a:ln>
            <a:solidFill>
              <a:srgbClr val="F39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3"/>
            </p:custDataLst>
          </p:nvPr>
        </p:nvSpPr>
        <p:spPr>
          <a:xfrm>
            <a:off x="456565" y="2314575"/>
            <a:ext cx="5009515" cy="3870000"/>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6" name="图片 5"/>
          <p:cNvPicPr>
            <a:picLocks noChangeAspect="1"/>
          </p:cNvPicPr>
          <p:nvPr/>
        </p:nvPicPr>
        <p:blipFill>
          <a:blip r:embed="rId10"/>
          <a:stretch>
            <a:fillRect/>
          </a:stretch>
        </p:blipFill>
        <p:spPr>
          <a:xfrm>
            <a:off x="5466715" y="2941955"/>
            <a:ext cx="6395085" cy="2642870"/>
          </a:xfrm>
          <a:prstGeom prst="rect">
            <a:avLst/>
          </a:prstGeom>
        </p:spPr>
      </p:pic>
      <p:sp>
        <p:nvSpPr>
          <p:cNvPr id="24" name="文本框 23"/>
          <p:cNvSpPr txBox="1"/>
          <p:nvPr>
            <p:custDataLst>
              <p:tags r:id="rId4"/>
            </p:custDataLst>
          </p:nvPr>
        </p:nvSpPr>
        <p:spPr>
          <a:xfrm>
            <a:off x="573405" y="2941955"/>
            <a:ext cx="4697730" cy="236982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indent="444500" algn="just">
              <a:lnSpc>
                <a:spcPct val="150000"/>
              </a:lnSpc>
              <a:spcAft>
                <a:spcPts val="600"/>
              </a:spcAft>
              <a:extLst>
                <a:ext uri="{35155182-B16C-46BC-9424-99874614C6A1}">
                  <wpsdc:indentchars xmlns:wpsdc="http://www.wps.cn/officeDocument/2017/drawingmlCustomData" xmlns="" val="200" checksum="909944644"/>
                </a:ext>
              </a:extLst>
            </a:pPr>
            <a:r>
              <a: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（1）采用20 ～ 30mm 厚1 : 3 水泥砂浆抹面，或用水刷石、斩假石抹面。</a:t>
            </a:r>
          </a:p>
          <a:p>
            <a:pPr indent="444500" algn="just">
              <a:lnSpc>
                <a:spcPct val="150000"/>
              </a:lnSpc>
              <a:spcAft>
                <a:spcPts val="600"/>
              </a:spcAft>
              <a:extLst>
                <a:ext uri="{35155182-B16C-46BC-9424-99874614C6A1}">
                  <wpsdc:indentchars xmlns:wpsdc="http://www.wps.cn/officeDocument/2017/drawingmlCustomData" xmlns="" val="200" checksum="909944644"/>
                </a:ext>
              </a:extLst>
            </a:pPr>
            <a:r>
              <a: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（2）采用天然石材或人工石材贴面，如花岗石板、水磨石板、面砖等。</a:t>
            </a:r>
          </a:p>
          <a:p>
            <a:pPr indent="444500" algn="just">
              <a:lnSpc>
                <a:spcPct val="150000"/>
              </a:lnSpc>
              <a:spcAft>
                <a:spcPts val="600"/>
              </a:spcAft>
              <a:extLst>
                <a:ext uri="{35155182-B16C-46BC-9424-99874614C6A1}">
                  <wpsdc:indentchars xmlns:wpsdc="http://www.wps.cn/officeDocument/2017/drawingmlCustomData" xmlns="" val="200" checksum="909944644"/>
                </a:ext>
              </a:extLst>
            </a:pPr>
            <a:r>
              <a: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（3）采用强度高、耐久性和防水性好的材料砌筑，如条石、混凝土等。</a:t>
            </a:r>
          </a:p>
        </p:txBody>
      </p:sp>
      <p:sp>
        <p:nvSpPr>
          <p:cNvPr id="2" name="矩形: 圆角 1"/>
          <p:cNvSpPr/>
          <p:nvPr>
            <p:custDataLst>
              <p:tags r:id="rId5"/>
            </p:custDataLst>
          </p:nvPr>
        </p:nvSpPr>
        <p:spPr>
          <a:xfrm rot="2700000">
            <a:off x="5327499" y="3048535"/>
            <a:ext cx="270909" cy="270909"/>
          </a:xfrm>
          <a:prstGeom prst="roundRect">
            <a:avLst>
              <a:gd name="adj" fmla="val 10697"/>
            </a:avLst>
          </a:pr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4" name="任意多边形: 形状 33"/>
          <p:cNvSpPr/>
          <p:nvPr>
            <p:custDataLst>
              <p:tags r:id="rId6"/>
            </p:custDataLst>
          </p:nvPr>
        </p:nvSpPr>
        <p:spPr>
          <a:xfrm rot="10800000">
            <a:off x="6553835" y="79946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35" name="任意多边形: 形状 34"/>
          <p:cNvSpPr/>
          <p:nvPr>
            <p:custDataLst>
              <p:tags r:id="rId7"/>
            </p:custDataLst>
          </p:nvPr>
        </p:nvSpPr>
        <p:spPr>
          <a:xfrm rot="10800000">
            <a:off x="6174105" y="79946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4" name="矩形 3"/>
          <p:cNvSpPr/>
          <p:nvPr>
            <p:custDataLst>
              <p:tags r:id="rId8"/>
            </p:custDataLst>
          </p:nvPr>
        </p:nvSpPr>
        <p:spPr>
          <a:xfrm>
            <a:off x="456566" y="5842000"/>
            <a:ext cx="3816818" cy="93034"/>
          </a:xfrm>
          <a:prstGeom prst="rect">
            <a:avLst/>
          </a:prstGeom>
          <a:pattFill prst="ltUpDiag">
            <a:fgClr>
              <a:srgbClr val="FBDDA3"/>
            </a:fgClr>
            <a:bgClr>
              <a:srgbClr val="F3901B"/>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015" y="2132330"/>
            <a:ext cx="2393950" cy="3393440"/>
            <a:chOff x="1541" y="3358"/>
            <a:chExt cx="3770" cy="5344"/>
          </a:xfrm>
        </p:grpSpPr>
        <p:sp>
          <p:nvSpPr>
            <p:cNvPr id="24" name="TextBox 83"/>
            <p:cNvSpPr txBox="1"/>
            <p:nvPr/>
          </p:nvSpPr>
          <p:spPr>
            <a:xfrm>
              <a:off x="1541" y="6342"/>
              <a:ext cx="3770"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（1）散水的宽度：</a:t>
              </a:r>
            </a:p>
          </p:txBody>
        </p:sp>
        <p:sp>
          <p:nvSpPr>
            <p:cNvPr id="25" name="TextBox 85"/>
            <p:cNvSpPr txBox="1"/>
            <p:nvPr/>
          </p:nvSpPr>
          <p:spPr>
            <a:xfrm>
              <a:off x="1582" y="7006"/>
              <a:ext cx="3685"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应根据土壤性质、气候条件、建筑物的高度和屋面排水形式确定，一般为600 ～ 1000mm，并要求比无组织排水屋顶檐口宽200mm 左右。</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0" name="组合 29"/>
            <p:cNvGrpSpPr/>
            <p:nvPr/>
          </p:nvGrpSpPr>
          <p:grpSpPr>
            <a:xfrm>
              <a:off x="2983" y="4161"/>
              <a:ext cx="884" cy="882"/>
              <a:chOff x="1894354" y="2642177"/>
              <a:chExt cx="561343" cy="560384"/>
            </a:xfrm>
          </p:grpSpPr>
          <p:sp>
            <p:nvSpPr>
              <p:cNvPr id="31" name="AutoShape 128"/>
              <p:cNvSpPr/>
              <p:nvPr/>
            </p:nvSpPr>
            <p:spPr bwMode="auto">
              <a:xfrm>
                <a:off x="1894354" y="264217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2" name="AutoShape 129"/>
              <p:cNvSpPr/>
              <p:nvPr/>
            </p:nvSpPr>
            <p:spPr bwMode="auto">
              <a:xfrm>
                <a:off x="2244954" y="271210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grpSp>
      <p:grpSp>
        <p:nvGrpSpPr>
          <p:cNvPr id="3" name="组合 2"/>
          <p:cNvGrpSpPr/>
          <p:nvPr/>
        </p:nvGrpSpPr>
        <p:grpSpPr>
          <a:xfrm>
            <a:off x="3590925" y="2132330"/>
            <a:ext cx="2339340" cy="2531110"/>
            <a:chOff x="5738" y="3358"/>
            <a:chExt cx="3684" cy="3986"/>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3" name="组合 32"/>
            <p:cNvGrpSpPr/>
            <p:nvPr/>
          </p:nvGrpSpPr>
          <p:grpSpPr>
            <a:xfrm>
              <a:off x="7140" y="4161"/>
              <a:ext cx="882" cy="882"/>
              <a:chOff x="4455138" y="2642177"/>
              <a:chExt cx="560384" cy="560384"/>
            </a:xfrm>
          </p:grpSpPr>
          <p:sp>
            <p:nvSpPr>
              <p:cNvPr id="34" name="AutoShape 126"/>
              <p:cNvSpPr/>
              <p:nvPr/>
            </p:nvSpPr>
            <p:spPr bwMode="auto">
              <a:xfrm>
                <a:off x="4455138" y="2642177"/>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AutoShape 127"/>
              <p:cNvSpPr/>
              <p:nvPr/>
            </p:nvSpPr>
            <p:spPr bwMode="auto">
              <a:xfrm>
                <a:off x="4682166" y="2729347"/>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3" name="TextBox 83"/>
            <p:cNvSpPr txBox="1"/>
            <p:nvPr/>
          </p:nvSpPr>
          <p:spPr>
            <a:xfrm>
              <a:off x="6036" y="6342"/>
              <a:ext cx="3092"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（2）散水的坡度：</a:t>
              </a:r>
            </a:p>
          </p:txBody>
        </p:sp>
        <p:sp>
          <p:nvSpPr>
            <p:cNvPr id="44" name="TextBox 85"/>
            <p:cNvSpPr txBox="1"/>
            <p:nvPr/>
          </p:nvSpPr>
          <p:spPr>
            <a:xfrm>
              <a:off x="5738" y="7006"/>
              <a:ext cx="3685" cy="339"/>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坡度一般为3% ～ 5%。</a:t>
              </a:r>
            </a:p>
          </p:txBody>
        </p:sp>
      </p:grpSp>
      <p:grpSp>
        <p:nvGrpSpPr>
          <p:cNvPr id="4" name="组合 3"/>
          <p:cNvGrpSpPr/>
          <p:nvPr/>
        </p:nvGrpSpPr>
        <p:grpSpPr>
          <a:xfrm>
            <a:off x="6372225" y="2132330"/>
            <a:ext cx="2339340" cy="3393440"/>
            <a:chOff x="9821" y="3358"/>
            <a:chExt cx="3684" cy="5344"/>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40" name="组合 39"/>
            <p:cNvGrpSpPr/>
            <p:nvPr/>
          </p:nvGrpSpPr>
          <p:grpSpPr>
            <a:xfrm>
              <a:off x="11333" y="4152"/>
              <a:ext cx="662" cy="884"/>
              <a:chOff x="7091622" y="2636664"/>
              <a:chExt cx="420528" cy="561343"/>
            </a:xfrm>
          </p:grpSpPr>
          <p:sp>
            <p:nvSpPr>
              <p:cNvPr id="41" name="AutoShape 108"/>
              <p:cNvSpPr/>
              <p:nvPr/>
            </p:nvSpPr>
            <p:spPr bwMode="auto">
              <a:xfrm>
                <a:off x="7196035" y="2742035"/>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42" name="AutoShape 109"/>
              <p:cNvSpPr/>
              <p:nvPr/>
            </p:nvSpPr>
            <p:spPr bwMode="auto">
              <a:xfrm>
                <a:off x="7091622" y="2636664"/>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5" name="TextBox 83"/>
            <p:cNvSpPr txBox="1"/>
            <p:nvPr/>
          </p:nvSpPr>
          <p:spPr>
            <a:xfrm>
              <a:off x="10168" y="6342"/>
              <a:ext cx="2992"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（3）散水的设缝：</a:t>
              </a:r>
            </a:p>
          </p:txBody>
        </p:sp>
        <p:sp>
          <p:nvSpPr>
            <p:cNvPr id="46" name="TextBox 85"/>
            <p:cNvSpPr txBox="1"/>
            <p:nvPr/>
          </p:nvSpPr>
          <p:spPr>
            <a:xfrm>
              <a:off x="9821" y="7006"/>
              <a:ext cx="3685"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在构造上要求散水与勒脚或墙体连接处设伸缩缝。散水沿长度方向宜设分格缝，缝内填塞沥青类材料，表面用油膏嵌缝，以防渗水。</a:t>
              </a:r>
            </a:p>
          </p:txBody>
        </p:sp>
      </p:grpSp>
      <p:grpSp>
        <p:nvGrpSpPr>
          <p:cNvPr id="5" name="组合 4"/>
          <p:cNvGrpSpPr/>
          <p:nvPr/>
        </p:nvGrpSpPr>
        <p:grpSpPr>
          <a:xfrm>
            <a:off x="9153525" y="2132330"/>
            <a:ext cx="2339340" cy="3177540"/>
            <a:chOff x="13904" y="3358"/>
            <a:chExt cx="3684" cy="5004"/>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6" name="组合 35"/>
            <p:cNvGrpSpPr/>
            <p:nvPr/>
          </p:nvGrpSpPr>
          <p:grpSpPr>
            <a:xfrm>
              <a:off x="15306" y="4152"/>
              <a:ext cx="882" cy="882"/>
              <a:chOff x="9593272" y="2636664"/>
              <a:chExt cx="560384" cy="560384"/>
            </a:xfrm>
          </p:grpSpPr>
          <p:sp>
            <p:nvSpPr>
              <p:cNvPr id="37" name="AutoShape 123"/>
              <p:cNvSpPr/>
              <p:nvPr/>
            </p:nvSpPr>
            <p:spPr bwMode="auto">
              <a:xfrm>
                <a:off x="9593272" y="2636664"/>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AutoShape 124"/>
              <p:cNvSpPr/>
              <p:nvPr/>
            </p:nvSpPr>
            <p:spPr bwMode="auto">
              <a:xfrm>
                <a:off x="9751328" y="2793763"/>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9" name="AutoShape 125"/>
              <p:cNvSpPr/>
              <p:nvPr/>
            </p:nvSpPr>
            <p:spPr bwMode="auto">
              <a:xfrm>
                <a:off x="9803057" y="2846449"/>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7" name="TextBox 83"/>
            <p:cNvSpPr txBox="1"/>
            <p:nvPr/>
          </p:nvSpPr>
          <p:spPr>
            <a:xfrm>
              <a:off x="13999" y="6342"/>
              <a:ext cx="3496"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（4）散水的面层材料：</a:t>
              </a:r>
            </a:p>
          </p:txBody>
        </p:sp>
        <p:sp>
          <p:nvSpPr>
            <p:cNvPr id="48" name="TextBox 85"/>
            <p:cNvSpPr txBox="1"/>
            <p:nvPr/>
          </p:nvSpPr>
          <p:spPr>
            <a:xfrm>
              <a:off x="13904" y="7006"/>
              <a:ext cx="3685" cy="1357"/>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常用的有细石混凝土、混凝土、水泥砂浆、卵石、块石、花岗石等；垫层多用3 : 7 灰土或卵石灌M2.5 混合砂浆。</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散水的做法应满足以下要求：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rotWithShape="1">
          <a:blip r:embed="rId5"/>
          <a:srcRect t="789" b="231"/>
          <a:stretch>
            <a:fillRect/>
          </a:stretch>
        </p:blipFill>
        <p:spPr>
          <a:xfrm>
            <a:off x="1652905" y="1012190"/>
            <a:ext cx="8087360" cy="3735705"/>
          </a:xfrm>
          <a:custGeom>
            <a:avLst/>
            <a:gdLst/>
            <a:ahLst/>
            <a:cxnLst>
              <a:cxn ang="3">
                <a:pos x="hc" y="t"/>
              </a:cxn>
              <a:cxn ang="cd2">
                <a:pos x="l" y="vc"/>
              </a:cxn>
              <a:cxn ang="cd4">
                <a:pos x="hc" y="b"/>
              </a:cxn>
              <a:cxn ang="0">
                <a:pos x="r" y="vc"/>
              </a:cxn>
            </a:cxnLst>
            <a:rect l="l" t="t" r="r" b="b"/>
            <a:pathLst>
              <a:path w="17281" h="4560">
                <a:moveTo>
                  <a:pt x="0" y="0"/>
                </a:moveTo>
                <a:lnTo>
                  <a:pt x="17281" y="0"/>
                </a:lnTo>
                <a:lnTo>
                  <a:pt x="17281" y="4560"/>
                </a:lnTo>
                <a:lnTo>
                  <a:pt x="0" y="4560"/>
                </a:lnTo>
                <a:lnTo>
                  <a:pt x="0" y="0"/>
                </a:lnTo>
                <a:close/>
              </a:path>
            </a:pathLst>
          </a:custGeom>
        </p:spPr>
      </p:pic>
      <p:sp>
        <p:nvSpPr>
          <p:cNvPr id="11" name="Title 6"/>
          <p:cNvSpPr txBox="1"/>
          <p:nvPr>
            <p:custDataLst>
              <p:tags r:id="rId3"/>
            </p:custDataLst>
          </p:nvPr>
        </p:nvSpPr>
        <p:spPr>
          <a:xfrm>
            <a:off x="1119505" y="4843145"/>
            <a:ext cx="9952990" cy="183007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防潮层分为水平防潮层和垂直防潮层，位置如图2-3-17 所示。</a:t>
            </a:r>
          </a:p>
          <a:p>
            <a:pPr marL="749300" lvl="1" indent="-304800" algn="l" fontAlgn="ctr">
              <a:lnSpc>
                <a:spcPct val="130000"/>
              </a:lnSpc>
              <a:spcBef>
                <a:spcPts val="0"/>
              </a:spcBef>
              <a:spcAft>
                <a:spcPts val="0"/>
              </a:spcAft>
              <a:buSzPct val="100000"/>
              <a:buFont typeface="+mj-lt"/>
              <a:buAutoNum type="arabicPeriod"/>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室内垫层为混凝土等密实材料时， 设在垫层范围内， 一般低于室内地坪60mm处。</a:t>
            </a:r>
          </a:p>
          <a:p>
            <a:pPr marL="749300" lvl="1" indent="-304800" algn="l" fontAlgn="ctr">
              <a:lnSpc>
                <a:spcPct val="130000"/>
              </a:lnSpc>
              <a:spcBef>
                <a:spcPts val="0"/>
              </a:spcBef>
              <a:spcAft>
                <a:spcPts val="0"/>
              </a:spcAft>
              <a:buSzPct val="100000"/>
              <a:buFont typeface="+mj-lt"/>
              <a:buAutoNum type="arabicPeriod"/>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室内垫层为三合土或碎石灌浆等透水性材料时，设在平齐或高于室内地坪60mm。</a:t>
            </a:r>
          </a:p>
          <a:p>
            <a:pPr marL="749300" lvl="1" indent="-304800" algn="l" fontAlgn="ctr">
              <a:lnSpc>
                <a:spcPct val="130000"/>
              </a:lnSpc>
              <a:spcBef>
                <a:spcPts val="0"/>
              </a:spcBef>
              <a:spcAft>
                <a:spcPts val="0"/>
              </a:spcAft>
              <a:buSzPct val="100000"/>
              <a:buFont typeface="+mj-lt"/>
              <a:buAutoNum type="arabicPeriod"/>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内墙面两侧出现高差或室内地面低于室外地面时，应在高、低两个墙脚处分别设一道水平防潮层，还应在土壤一侧设置垂直防潮层。</a:t>
            </a:r>
          </a:p>
        </p:txBody>
      </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 防潮层的位置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7539658" y="293443"/>
            <a:ext cx="3158704" cy="4310626"/>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6973"/>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文本框 13"/>
          <p:cNvSpPr txBox="1"/>
          <p:nvPr>
            <p:custDataLst>
              <p:tags r:id="rId6"/>
            </p:custDataLst>
          </p:nvPr>
        </p:nvSpPr>
        <p:spPr>
          <a:xfrm>
            <a:off x="675640" y="5029835"/>
            <a:ext cx="10841990" cy="140779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（1）水平防潮层的做法。</a:t>
            </a:r>
          </a:p>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（2）垂直防潮层的做法：当室内地坪出现高差或室内地坪低于室外地坪时，除了在相应位置设置水平防潮层外，还应在两道水平防潮层之间靠土壤的垂直墙面上做垂直防潮层。具体做法是：在垂直墙面上先用</a:t>
            </a:r>
            <a:r>
              <a:rPr lang="en-US"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b="1" dirty="0">
                <a:latin typeface="微软雅黑" panose="020B0503020204020204" pitchFamily="34" charset="-122"/>
                <a:ea typeface="微软雅黑" panose="020B0503020204020204" pitchFamily="34" charset="-122"/>
                <a:cs typeface="微软雅黑" panose="020B0503020204020204" pitchFamily="34" charset="-122"/>
                <a:sym typeface="+mn-ea"/>
              </a:rPr>
              <a:t>0mm厚1:2.5水泥砂浆找平，再外刷冷底子油一道、热沥青两道。或用防水砂浆、防水涂料涂抹。</a:t>
            </a:r>
          </a:p>
        </p:txBody>
      </p:sp>
      <p:pic>
        <p:nvPicPr>
          <p:cNvPr id="3" name="图片 2"/>
          <p:cNvPicPr>
            <a:picLocks noChangeAspect="1"/>
          </p:cNvPicPr>
          <p:nvPr/>
        </p:nvPicPr>
        <p:blipFill>
          <a:blip r:embed="rId12"/>
          <a:srcRect r="6475" b="4726"/>
          <a:stretch>
            <a:fillRect/>
          </a:stretch>
        </p:blipFill>
        <p:spPr>
          <a:xfrm>
            <a:off x="7686675" y="403225"/>
            <a:ext cx="2863215" cy="4052570"/>
          </a:xfrm>
          <a:prstGeom prst="rect">
            <a:avLst/>
          </a:prstGeom>
        </p:spPr>
      </p:pic>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sp>
        <p:nvSpPr>
          <p:cNvPr id="15" name="文本框 14"/>
          <p:cNvSpPr txBox="1"/>
          <p:nvPr>
            <p:custDataLst>
              <p:tags r:id="rId8"/>
            </p:custDataLst>
          </p:nvPr>
        </p:nvSpPr>
        <p:spPr>
          <a:xfrm>
            <a:off x="1092835" y="2614295"/>
            <a:ext cx="5846445"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6000" b="1" dirty="0">
                <a:solidFill>
                  <a:srgbClr val="FF3300"/>
                </a:solidFill>
                <a:sym typeface="+mn-ea"/>
              </a:rPr>
              <a:t>2. 防潮层的做法</a:t>
            </a:r>
          </a:p>
        </p:txBody>
      </p:sp>
      <p:sp>
        <p:nvSpPr>
          <p:cNvPr id="2" name="文本框 1"/>
          <p:cNvSpPr txBox="1"/>
          <p:nvPr/>
        </p:nvSpPr>
        <p:spPr>
          <a:xfrm>
            <a:off x="1092835" y="3787775"/>
            <a:ext cx="6126480" cy="506730"/>
          </a:xfrm>
          <a:prstGeom prst="rect">
            <a:avLst/>
          </a:prstGeom>
          <a:noFill/>
        </p:spPr>
        <p:txBody>
          <a:bodyPr wrap="none" rtlCol="0" anchor="t">
            <a:spAutoFit/>
          </a:bodyPr>
          <a:lstStyle/>
          <a:p>
            <a:pPr>
              <a:lnSpc>
                <a:spcPct val="150000"/>
              </a:lnSpc>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防潮层的做法分为水平防潮层的做法和垂直防潮层的做法。</a:t>
            </a:r>
            <a:endParaRPr lang="zh-CN" altLang="en-US" dirty="0" smtClean="0">
              <a:solidFill>
                <a:schemeClr val="tx1">
                  <a:lumMod val="75000"/>
                  <a:lumOff val="25000"/>
                </a:schemeClr>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ï$ḻîḍê"/>
          <p:cNvSpPr/>
          <p:nvPr/>
        </p:nvSpPr>
        <p:spPr>
          <a:xfrm>
            <a:off x="0" y="0"/>
            <a:ext cx="12192000" cy="6858000"/>
          </a:xfrm>
          <a:prstGeom prst="rect">
            <a:avLst/>
          </a:prstGeom>
          <a:blipFill>
            <a:blip r:embed="rId2">
              <a:extLst>
                <a:ext uri="{BEBA8EAE-BF5A-486C-A8C5-ECC9F3942E4B}">
                  <a14:imgProps xmlns:a14="http://schemas.microsoft.com/office/drawing/2010/main">
                    <a14:imgLayer r:embed="rId3">
                      <a14:imgEffect>
                        <a14:saturation sat="51000"/>
                      </a14:imgEffect>
                    </a14:imgLayer>
                  </a14:imgProps>
                </a:ext>
              </a:extLst>
            </a:blip>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2" name="矩形 1"/>
          <p:cNvSpPr/>
          <p:nvPr/>
        </p:nvSpPr>
        <p:spPr>
          <a:xfrm>
            <a:off x="0" y="2367280"/>
            <a:ext cx="12192000" cy="4490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257175" y="2367280"/>
            <a:ext cx="11677650" cy="4248152"/>
          </a:xfrm>
          <a:custGeom>
            <a:avLst/>
            <a:gdLst>
              <a:gd name="connsiteX0" fmla="*/ 0 w 11677650"/>
              <a:gd name="connsiteY0" fmla="*/ 0 h 4248152"/>
              <a:gd name="connsiteX1" fmla="*/ 11677650 w 11677650"/>
              <a:gd name="connsiteY1" fmla="*/ 0 h 4248152"/>
              <a:gd name="connsiteX2" fmla="*/ 11677650 w 11677650"/>
              <a:gd name="connsiteY2" fmla="*/ 4248152 h 4248152"/>
              <a:gd name="connsiteX3" fmla="*/ 0 w 11677650"/>
              <a:gd name="connsiteY3" fmla="*/ 4248152 h 4248152"/>
              <a:gd name="connsiteX4" fmla="*/ 0 w 11677650"/>
              <a:gd name="connsiteY4" fmla="*/ 0 h 4248152"/>
              <a:gd name="connsiteX0-1" fmla="*/ 0 w 11677650"/>
              <a:gd name="connsiteY0-2" fmla="*/ 5080 h 4253232"/>
              <a:gd name="connsiteX1-3" fmla="*/ 5772150 w 11677650"/>
              <a:gd name="connsiteY1-4" fmla="*/ 0 h 4253232"/>
              <a:gd name="connsiteX2-5" fmla="*/ 11677650 w 11677650"/>
              <a:gd name="connsiteY2-6" fmla="*/ 5080 h 4253232"/>
              <a:gd name="connsiteX3-7" fmla="*/ 11677650 w 11677650"/>
              <a:gd name="connsiteY3-8" fmla="*/ 4253232 h 4253232"/>
              <a:gd name="connsiteX4-9" fmla="*/ 0 w 11677650"/>
              <a:gd name="connsiteY4-10" fmla="*/ 4253232 h 4253232"/>
              <a:gd name="connsiteX5" fmla="*/ 0 w 11677650"/>
              <a:gd name="connsiteY5" fmla="*/ 5080 h 4253232"/>
              <a:gd name="connsiteX0-11" fmla="*/ 5772150 w 11677650"/>
              <a:gd name="connsiteY0-12" fmla="*/ 0 h 4253232"/>
              <a:gd name="connsiteX1-13" fmla="*/ 11677650 w 11677650"/>
              <a:gd name="connsiteY1-14" fmla="*/ 5080 h 4253232"/>
              <a:gd name="connsiteX2-15" fmla="*/ 11677650 w 11677650"/>
              <a:gd name="connsiteY2-16" fmla="*/ 4253232 h 4253232"/>
              <a:gd name="connsiteX3-17" fmla="*/ 0 w 11677650"/>
              <a:gd name="connsiteY3-18" fmla="*/ 4253232 h 4253232"/>
              <a:gd name="connsiteX4-19" fmla="*/ 0 w 11677650"/>
              <a:gd name="connsiteY4-20" fmla="*/ 5080 h 4253232"/>
              <a:gd name="connsiteX5-21" fmla="*/ 5863590 w 11677650"/>
              <a:gd name="connsiteY5-22" fmla="*/ 91440 h 4253232"/>
              <a:gd name="connsiteX0-23" fmla="*/ 5772150 w 11677650"/>
              <a:gd name="connsiteY0-24" fmla="*/ 0 h 4253232"/>
              <a:gd name="connsiteX1-25" fmla="*/ 11677650 w 11677650"/>
              <a:gd name="connsiteY1-26" fmla="*/ 5080 h 4253232"/>
              <a:gd name="connsiteX2-27" fmla="*/ 11677650 w 11677650"/>
              <a:gd name="connsiteY2-28" fmla="*/ 4253232 h 4253232"/>
              <a:gd name="connsiteX3-29" fmla="*/ 0 w 11677650"/>
              <a:gd name="connsiteY3-30" fmla="*/ 4253232 h 4253232"/>
              <a:gd name="connsiteX4-31" fmla="*/ 0 w 11677650"/>
              <a:gd name="connsiteY4-32" fmla="*/ 5080 h 4253232"/>
              <a:gd name="connsiteX0-33" fmla="*/ 11677650 w 11677650"/>
              <a:gd name="connsiteY0-34" fmla="*/ 0 h 4248152"/>
              <a:gd name="connsiteX1-35" fmla="*/ 11677650 w 11677650"/>
              <a:gd name="connsiteY1-36" fmla="*/ 4248152 h 4248152"/>
              <a:gd name="connsiteX2-37" fmla="*/ 0 w 11677650"/>
              <a:gd name="connsiteY2-38" fmla="*/ 4248152 h 4248152"/>
              <a:gd name="connsiteX3-39" fmla="*/ 0 w 11677650"/>
              <a:gd name="connsiteY3-40" fmla="*/ 0 h 4248152"/>
            </a:gdLst>
            <a:ahLst/>
            <a:cxnLst>
              <a:cxn ang="0">
                <a:pos x="connsiteX0-1" y="connsiteY0-2"/>
              </a:cxn>
              <a:cxn ang="0">
                <a:pos x="connsiteX1-3" y="connsiteY1-4"/>
              </a:cxn>
              <a:cxn ang="0">
                <a:pos x="connsiteX2-5" y="connsiteY2-6"/>
              </a:cxn>
              <a:cxn ang="0">
                <a:pos x="connsiteX3-7" y="connsiteY3-8"/>
              </a:cxn>
            </a:cxnLst>
            <a:rect l="l" t="t" r="r" b="b"/>
            <a:pathLst>
              <a:path w="11677650" h="4248152">
                <a:moveTo>
                  <a:pt x="11677650" y="0"/>
                </a:moveTo>
                <a:lnTo>
                  <a:pt x="11677650" y="4248152"/>
                </a:lnTo>
                <a:lnTo>
                  <a:pt x="0" y="4248152"/>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ïSḻîdé"/>
          <p:cNvSpPr/>
          <p:nvPr/>
        </p:nvSpPr>
        <p:spPr>
          <a:xfrm rot="5400000">
            <a:off x="3971924" y="1292229"/>
            <a:ext cx="4248152" cy="3911600"/>
          </a:xfrm>
          <a:prstGeom prst="homePlate">
            <a:avLst>
              <a:gd name="adj" fmla="val 22102"/>
            </a:avLst>
          </a:prstGeom>
          <a:solidFill>
            <a:srgbClr val="00B0F0"/>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vert="vert270" wrap="square" lIns="91440" tIns="45720" rIns="91440" bIns="45720" rtlCol="0" anchor="ctr" anchorCtr="0">
            <a:normAutofit/>
          </a:bodyPr>
          <a:lstStyle/>
          <a:p>
            <a:pPr algn="ctr"/>
            <a:endParaRPr lang="en-US" sz="1200" dirty="0">
              <a:solidFill>
                <a:schemeClr val="tx1">
                  <a:lumMod val="65000"/>
                  <a:lumOff val="35000"/>
                </a:schemeClr>
              </a:solidFill>
              <a:cs typeface="+mn-ea"/>
              <a:sym typeface="+mn-lt"/>
            </a:endParaRPr>
          </a:p>
        </p:txBody>
      </p:sp>
      <p:sp>
        <p:nvSpPr>
          <p:cNvPr id="7" name="işḷiḋê"/>
          <p:cNvSpPr/>
          <p:nvPr/>
        </p:nvSpPr>
        <p:spPr bwMode="auto">
          <a:xfrm>
            <a:off x="5785798" y="5562032"/>
            <a:ext cx="620400" cy="58159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933" h="568969">
                <a:moveTo>
                  <a:pt x="186787" y="175073"/>
                </a:moveTo>
                <a:lnTo>
                  <a:pt x="606933" y="175073"/>
                </a:lnTo>
                <a:lnTo>
                  <a:pt x="606933" y="474766"/>
                </a:lnTo>
                <a:lnTo>
                  <a:pt x="542311" y="474766"/>
                </a:lnTo>
                <a:lnTo>
                  <a:pt x="542311" y="568969"/>
                </a:lnTo>
                <a:lnTo>
                  <a:pt x="447978" y="474766"/>
                </a:lnTo>
                <a:lnTo>
                  <a:pt x="186787" y="474766"/>
                </a:lnTo>
                <a:close/>
                <a:moveTo>
                  <a:pt x="0" y="0"/>
                </a:moveTo>
                <a:lnTo>
                  <a:pt x="420217" y="0"/>
                </a:lnTo>
                <a:lnTo>
                  <a:pt x="420217" y="135062"/>
                </a:lnTo>
                <a:lnTo>
                  <a:pt x="186797" y="135062"/>
                </a:lnTo>
                <a:lnTo>
                  <a:pt x="146776" y="135062"/>
                </a:lnTo>
                <a:lnTo>
                  <a:pt x="146776" y="175021"/>
                </a:lnTo>
                <a:lnTo>
                  <a:pt x="146776" y="311880"/>
                </a:lnTo>
                <a:lnTo>
                  <a:pt x="64634" y="393896"/>
                </a:lnTo>
                <a:lnTo>
                  <a:pt x="64634" y="299693"/>
                </a:lnTo>
                <a:lnTo>
                  <a:pt x="0" y="299693"/>
                </a:lnTo>
                <a:close/>
              </a:path>
            </a:pathLst>
          </a:custGeom>
          <a:solidFill>
            <a:srgbClr val="00B0F0"/>
          </a:solidFill>
          <a:ln>
            <a:noFill/>
          </a:ln>
        </p:spPr>
        <p:txBody>
          <a:bodyPr/>
          <a:lstStyle/>
          <a:p>
            <a:endParaRPr lang="zh-CN" altLang="en-US">
              <a:solidFill>
                <a:schemeClr val="bg2"/>
              </a:solidFill>
              <a:cs typeface="+mn-ea"/>
              <a:sym typeface="+mn-lt"/>
            </a:endParaRPr>
          </a:p>
        </p:txBody>
      </p:sp>
      <p:sp>
        <p:nvSpPr>
          <p:cNvPr id="8" name="ïšļíde"/>
          <p:cNvSpPr txBox="1"/>
          <p:nvPr/>
        </p:nvSpPr>
        <p:spPr>
          <a:xfrm>
            <a:off x="4499610" y="3298190"/>
            <a:ext cx="3193415" cy="1565910"/>
          </a:xfrm>
          <a:prstGeom prst="rect">
            <a:avLst/>
          </a:prstGeom>
          <a:noFill/>
        </p:spPr>
        <p:txBody>
          <a:bodyPr wrap="square" lIns="91440" tIns="45720" rIns="91440" bIns="45720" anchor="t">
            <a:noAutofit/>
          </a:bodyPr>
          <a:lstStyle/>
          <a:p>
            <a:pPr algn="ctr">
              <a:lnSpc>
                <a:spcPct val="120000"/>
              </a:lnSpc>
            </a:pPr>
            <a:r>
              <a:rPr sz="1600">
                <a:solidFill>
                  <a:schemeClr val="bg1"/>
                </a:solidFill>
                <a:cs typeface="+mn-ea"/>
                <a:sym typeface="+mn-lt"/>
              </a:rPr>
              <a:t>这种做法构造简单，而且克服了油毡防潮层的不足，但砂浆属于脆性材料，易开裂，故不宜用于结构变形较大或地基可能产生不均匀沉降的建筑。</a:t>
            </a:r>
          </a:p>
        </p:txBody>
      </p:sp>
      <p:sp>
        <p:nvSpPr>
          <p:cNvPr id="9" name="íṡliḓê"/>
          <p:cNvSpPr/>
          <p:nvPr/>
        </p:nvSpPr>
        <p:spPr>
          <a:xfrm>
            <a:off x="4499610" y="1581785"/>
            <a:ext cx="3192780" cy="1370965"/>
          </a:xfrm>
          <a:prstGeom prst="rect">
            <a:avLst/>
          </a:prstGeom>
          <a:noFill/>
        </p:spPr>
        <p:txBody>
          <a:bodyPr wrap="square" lIns="91440" tIns="45720" rIns="91440" bIns="45720" anchor="b">
            <a:spAutoFit/>
          </a:bodyPr>
          <a:lstStyle/>
          <a:p>
            <a:pPr lvl="0" algn="ctr" defTabSz="914400">
              <a:lnSpc>
                <a:spcPct val="130000"/>
              </a:lnSpc>
              <a:spcBef>
                <a:spcPts val="0"/>
              </a:spcBef>
              <a:spcAft>
                <a:spcPts val="0"/>
              </a:spcAft>
              <a:defRPr/>
            </a:pPr>
            <a:r>
              <a:rPr lang="zh-CN" altLang="en-US" sz="1600" b="1" dirty="0">
                <a:solidFill>
                  <a:schemeClr val="bg1"/>
                </a:solidFill>
                <a:cs typeface="+mn-ea"/>
                <a:sym typeface="+mn-lt"/>
              </a:rPr>
              <a:t>具体做法是抹一层20mm 厚的1:3 水泥砂浆加5% 防水粉拌和而成的防水砂浆。另一种做法是用防水砂浆砌筑4 ～ 6皮砖。</a:t>
            </a:r>
          </a:p>
        </p:txBody>
      </p:sp>
      <p:sp>
        <p:nvSpPr>
          <p:cNvPr id="15" name="矩形 14"/>
          <p:cNvSpPr/>
          <p:nvPr/>
        </p:nvSpPr>
        <p:spPr>
          <a:xfrm>
            <a:off x="540090" y="4237764"/>
            <a:ext cx="1415772" cy="338554"/>
          </a:xfrm>
          <a:prstGeom prst="rect">
            <a:avLst/>
          </a:prstGeom>
          <a:noFill/>
        </p:spPr>
        <p:txBody>
          <a:bodyPr wrap="none" lIns="216000" tIns="0" rIns="0" bIns="0" anchor="ctr" anchorCtr="0">
            <a:normAutofit/>
          </a:bodyPr>
          <a:lstStyle/>
          <a:p>
            <a:pPr algn="l"/>
            <a:r>
              <a:rPr lang="zh-CN" altLang="en-US" sz="1600" b="1" dirty="0">
                <a:solidFill>
                  <a:srgbClr val="C00000"/>
                </a:solidFill>
                <a:cs typeface="+mn-ea"/>
                <a:sym typeface="+mn-lt"/>
              </a:rPr>
              <a:t>①油毡防潮层：</a:t>
            </a:r>
          </a:p>
        </p:txBody>
      </p:sp>
      <p:sp>
        <p:nvSpPr>
          <p:cNvPr id="17" name="TextBox 5"/>
          <p:cNvSpPr txBox="1"/>
          <p:nvPr/>
        </p:nvSpPr>
        <p:spPr>
          <a:xfrm>
            <a:off x="668655" y="4646295"/>
            <a:ext cx="3147060" cy="1489075"/>
          </a:xfrm>
          <a:prstGeom prst="rect">
            <a:avLst/>
          </a:prstGeom>
          <a:noFill/>
        </p:spPr>
        <p:txBody>
          <a:bodyPr wrap="square" rtlCol="0">
            <a:spAutoFit/>
          </a:bodyPr>
          <a:lstStyle/>
          <a:p>
            <a:pPr marL="0" marR="0" lvl="0" indent="0" defTabSz="914400" rtl="0" fontAlgn="auto">
              <a:lnSpc>
                <a:spcPct val="130000"/>
              </a:lnSpc>
              <a:spcBef>
                <a:spcPts val="0"/>
              </a:spcBef>
              <a:spcAft>
                <a:spcPts val="0"/>
              </a:spcAft>
              <a:buClrTx/>
              <a:buSzTx/>
              <a:buFontTx/>
              <a:buNone/>
              <a:defRPr/>
            </a:pPr>
            <a:r>
              <a:rPr kumimoji="0" lang="zh-CN" altLang="en-US" sz="1400" b="0" i="0" baseline="0" noProof="0" dirty="0">
                <a:ln>
                  <a:noFill/>
                </a:ln>
                <a:solidFill>
                  <a:schemeClr val="tx1"/>
                </a:solidFill>
                <a:effectLst/>
                <a:uLnTx/>
                <a:uFillTx/>
                <a:cs typeface="+mn-ea"/>
                <a:sym typeface="+mn-lt"/>
              </a:rPr>
              <a:t>在防潮层部位先抹20mm 厚砂浆找平层，然后干铺油毡一层或用热沥青粘贴油毡一层。油毡的宽度应与墙厚一致，或稍大一些，油毡沿长度铺设，搭接长度≥ 100mm。</a:t>
            </a:r>
          </a:p>
        </p:txBody>
      </p:sp>
      <p:sp>
        <p:nvSpPr>
          <p:cNvPr id="18" name="矩形 17"/>
          <p:cNvSpPr/>
          <p:nvPr/>
        </p:nvSpPr>
        <p:spPr>
          <a:xfrm>
            <a:off x="9877969" y="4237764"/>
            <a:ext cx="1415772" cy="338554"/>
          </a:xfrm>
          <a:prstGeom prst="rect">
            <a:avLst/>
          </a:prstGeom>
          <a:noFill/>
        </p:spPr>
        <p:txBody>
          <a:bodyPr wrap="none" lIns="216000" tIns="0" rIns="0" bIns="0" anchor="ctr" anchorCtr="0">
            <a:normAutofit/>
          </a:bodyPr>
          <a:lstStyle/>
          <a:p>
            <a:pPr algn="r"/>
            <a:r>
              <a:rPr lang="zh-CN" altLang="en-US" sz="1600" b="1" dirty="0">
                <a:solidFill>
                  <a:schemeClr val="accent2"/>
                </a:solidFill>
                <a:cs typeface="+mn-ea"/>
                <a:sym typeface="+mn-lt"/>
              </a:rPr>
              <a:t>③细石混凝土防潮层：</a:t>
            </a:r>
          </a:p>
        </p:txBody>
      </p:sp>
      <p:sp>
        <p:nvSpPr>
          <p:cNvPr id="19" name="TextBox 5"/>
          <p:cNvSpPr txBox="1"/>
          <p:nvPr/>
        </p:nvSpPr>
        <p:spPr>
          <a:xfrm>
            <a:off x="8466455" y="4646295"/>
            <a:ext cx="3074670" cy="1209675"/>
          </a:xfrm>
          <a:prstGeom prst="rect">
            <a:avLst/>
          </a:prstGeom>
          <a:noFill/>
        </p:spPr>
        <p:txBody>
          <a:bodyPr wrap="square" rtlCol="0">
            <a:spAutoFit/>
          </a:bodyPr>
          <a:lstStyle/>
          <a:p>
            <a:pPr lvl="0" algn="r">
              <a:lnSpc>
                <a:spcPct val="130000"/>
              </a:lnSpc>
              <a:defRPr/>
            </a:pPr>
            <a:r>
              <a:rPr kumimoji="0" lang="zh-CN" altLang="en-US" sz="1400" b="0" i="0" baseline="0" noProof="0" dirty="0">
                <a:ln>
                  <a:noFill/>
                </a:ln>
                <a:solidFill>
                  <a:schemeClr val="tx1"/>
                </a:solidFill>
                <a:effectLst/>
                <a:uLnTx/>
                <a:uFillTx/>
                <a:cs typeface="+mn-ea"/>
                <a:sym typeface="+mn-lt"/>
              </a:rPr>
              <a:t>即在防潮层位置浇筑60mm 厚与墙等宽的细石混凝土防潮带，内配</a:t>
            </a:r>
            <a:r>
              <a:rPr kumimoji="0" lang="zh-CN" altLang="en-US" sz="1400" b="0" i="0" baseline="0" noProof="0" dirty="0" smtClean="0">
                <a:ln>
                  <a:noFill/>
                </a:ln>
                <a:solidFill>
                  <a:schemeClr val="tx1"/>
                </a:solidFill>
                <a:effectLst/>
                <a:uLnTx/>
                <a:uFillTx/>
                <a:cs typeface="+mn-ea"/>
                <a:sym typeface="+mn-lt"/>
              </a:rPr>
              <a:t>3</a:t>
            </a:r>
            <a:r>
              <a:rPr lang="el-GR" altLang="zh-CN" sz="1400" i="1" dirty="0">
                <a:cs typeface="+mn-ea"/>
                <a:sym typeface="+mn-lt"/>
              </a:rPr>
              <a:t>Φ</a:t>
            </a:r>
            <a:r>
              <a:rPr kumimoji="0" lang="zh-CN" altLang="en-US" sz="1400" b="0" i="0" baseline="0" noProof="0" dirty="0" smtClean="0">
                <a:ln>
                  <a:noFill/>
                </a:ln>
                <a:solidFill>
                  <a:schemeClr val="tx1"/>
                </a:solidFill>
                <a:effectLst/>
                <a:uLnTx/>
                <a:uFillTx/>
                <a:cs typeface="+mn-ea"/>
                <a:sym typeface="+mn-lt"/>
              </a:rPr>
              <a:t>6 </a:t>
            </a:r>
            <a:r>
              <a:rPr kumimoji="0" lang="zh-CN" altLang="en-US" sz="1400" b="0" i="0" baseline="0" noProof="0" dirty="0">
                <a:ln>
                  <a:noFill/>
                </a:ln>
                <a:solidFill>
                  <a:schemeClr val="tx1"/>
                </a:solidFill>
                <a:effectLst/>
                <a:uLnTx/>
                <a:uFillTx/>
                <a:cs typeface="+mn-ea"/>
                <a:sym typeface="+mn-lt"/>
              </a:rPr>
              <a:t>或</a:t>
            </a:r>
            <a:r>
              <a:rPr kumimoji="0" lang="zh-CN" altLang="en-US" sz="1400" b="0" i="0" baseline="0" noProof="0" dirty="0" smtClean="0">
                <a:ln>
                  <a:noFill/>
                </a:ln>
                <a:solidFill>
                  <a:schemeClr val="tx1"/>
                </a:solidFill>
                <a:effectLst/>
                <a:uLnTx/>
                <a:uFillTx/>
                <a:cs typeface="+mn-ea"/>
                <a:sym typeface="+mn-lt"/>
              </a:rPr>
              <a:t>3</a:t>
            </a:r>
            <a:r>
              <a:rPr lang="el-GR" altLang="zh-CN" sz="1400" i="1" dirty="0">
                <a:cs typeface="+mn-ea"/>
                <a:sym typeface="+mn-lt"/>
              </a:rPr>
              <a:t>Φ</a:t>
            </a:r>
            <a:r>
              <a:rPr kumimoji="0" lang="zh-CN" altLang="en-US" sz="1400" b="0" i="0" baseline="0" noProof="0" dirty="0" smtClean="0">
                <a:ln>
                  <a:noFill/>
                </a:ln>
                <a:solidFill>
                  <a:schemeClr val="tx1"/>
                </a:solidFill>
                <a:effectLst/>
                <a:uLnTx/>
                <a:uFillTx/>
                <a:cs typeface="+mn-ea"/>
                <a:sym typeface="+mn-lt"/>
              </a:rPr>
              <a:t>8 </a:t>
            </a:r>
            <a:r>
              <a:rPr kumimoji="0" lang="zh-CN" altLang="en-US" sz="1400" b="0" i="0" baseline="0" noProof="0" dirty="0">
                <a:ln>
                  <a:noFill/>
                </a:ln>
                <a:solidFill>
                  <a:schemeClr val="tx1"/>
                </a:solidFill>
                <a:effectLst/>
                <a:uLnTx/>
                <a:uFillTx/>
                <a:cs typeface="+mn-ea"/>
                <a:sym typeface="+mn-lt"/>
              </a:rPr>
              <a:t>的钢筋。设有地圈梁的可以以地圈梁代替墙身水平防潮层。</a:t>
            </a:r>
          </a:p>
        </p:txBody>
      </p:sp>
      <p:sp>
        <p:nvSpPr>
          <p:cNvPr id="20" name="işḷiḋê"/>
          <p:cNvSpPr/>
          <p:nvPr/>
        </p:nvSpPr>
        <p:spPr bwMode="auto">
          <a:xfrm>
            <a:off x="939478" y="3443032"/>
            <a:ext cx="620400" cy="58159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933" h="568969">
                <a:moveTo>
                  <a:pt x="186787" y="175073"/>
                </a:moveTo>
                <a:lnTo>
                  <a:pt x="606933" y="175073"/>
                </a:lnTo>
                <a:lnTo>
                  <a:pt x="606933" y="474766"/>
                </a:lnTo>
                <a:lnTo>
                  <a:pt x="542311" y="474766"/>
                </a:lnTo>
                <a:lnTo>
                  <a:pt x="542311" y="568969"/>
                </a:lnTo>
                <a:lnTo>
                  <a:pt x="447978" y="474766"/>
                </a:lnTo>
                <a:lnTo>
                  <a:pt x="186787" y="474766"/>
                </a:lnTo>
                <a:close/>
                <a:moveTo>
                  <a:pt x="0" y="0"/>
                </a:moveTo>
                <a:lnTo>
                  <a:pt x="420217" y="0"/>
                </a:lnTo>
                <a:lnTo>
                  <a:pt x="420217" y="135062"/>
                </a:lnTo>
                <a:lnTo>
                  <a:pt x="186797" y="135062"/>
                </a:lnTo>
                <a:lnTo>
                  <a:pt x="146776" y="135062"/>
                </a:lnTo>
                <a:lnTo>
                  <a:pt x="146776" y="175021"/>
                </a:lnTo>
                <a:lnTo>
                  <a:pt x="146776" y="311880"/>
                </a:lnTo>
                <a:lnTo>
                  <a:pt x="64634" y="393896"/>
                </a:lnTo>
                <a:lnTo>
                  <a:pt x="64634" y="299693"/>
                </a:lnTo>
                <a:lnTo>
                  <a:pt x="0" y="299693"/>
                </a:lnTo>
                <a:close/>
              </a:path>
            </a:pathLst>
          </a:custGeom>
          <a:solidFill>
            <a:srgbClr val="C00000"/>
          </a:solidFill>
          <a:ln>
            <a:noFill/>
          </a:ln>
        </p:spPr>
        <p:txBody>
          <a:bodyPr/>
          <a:lstStyle/>
          <a:p>
            <a:endParaRPr lang="zh-CN" altLang="en-US">
              <a:cs typeface="+mn-ea"/>
              <a:sym typeface="+mn-lt"/>
            </a:endParaRPr>
          </a:p>
        </p:txBody>
      </p:sp>
      <p:sp>
        <p:nvSpPr>
          <p:cNvPr id="21" name="işḷiḋê"/>
          <p:cNvSpPr/>
          <p:nvPr/>
        </p:nvSpPr>
        <p:spPr bwMode="auto">
          <a:xfrm>
            <a:off x="10453814" y="3443032"/>
            <a:ext cx="620400" cy="58159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933" h="568969">
                <a:moveTo>
                  <a:pt x="186787" y="175073"/>
                </a:moveTo>
                <a:lnTo>
                  <a:pt x="606933" y="175073"/>
                </a:lnTo>
                <a:lnTo>
                  <a:pt x="606933" y="474766"/>
                </a:lnTo>
                <a:lnTo>
                  <a:pt x="542311" y="474766"/>
                </a:lnTo>
                <a:lnTo>
                  <a:pt x="542311" y="568969"/>
                </a:lnTo>
                <a:lnTo>
                  <a:pt x="447978" y="474766"/>
                </a:lnTo>
                <a:lnTo>
                  <a:pt x="186787" y="474766"/>
                </a:lnTo>
                <a:close/>
                <a:moveTo>
                  <a:pt x="0" y="0"/>
                </a:moveTo>
                <a:lnTo>
                  <a:pt x="420217" y="0"/>
                </a:lnTo>
                <a:lnTo>
                  <a:pt x="420217" y="135062"/>
                </a:lnTo>
                <a:lnTo>
                  <a:pt x="186797" y="135062"/>
                </a:lnTo>
                <a:lnTo>
                  <a:pt x="146776" y="135062"/>
                </a:lnTo>
                <a:lnTo>
                  <a:pt x="146776" y="175021"/>
                </a:lnTo>
                <a:lnTo>
                  <a:pt x="146776" y="311880"/>
                </a:lnTo>
                <a:lnTo>
                  <a:pt x="64634" y="393896"/>
                </a:lnTo>
                <a:lnTo>
                  <a:pt x="64634" y="299693"/>
                </a:lnTo>
                <a:lnTo>
                  <a:pt x="0" y="299693"/>
                </a:lnTo>
                <a:close/>
              </a:path>
            </a:pathLst>
          </a:custGeom>
          <a:solidFill>
            <a:schemeClr val="accent2"/>
          </a:solidFill>
          <a:ln>
            <a:noFill/>
          </a:ln>
        </p:spPr>
        <p:txBody>
          <a:bodyPr/>
          <a:lstStyle/>
          <a:p>
            <a:endParaRPr lang="zh-CN" altLang="en-US">
              <a:cs typeface="+mn-ea"/>
              <a:sym typeface="+mn-lt"/>
            </a:endParaRPr>
          </a:p>
        </p:txBody>
      </p:sp>
      <p:sp>
        <p:nvSpPr>
          <p:cNvPr id="16" name="TextBox 31"/>
          <p:cNvSpPr txBox="1"/>
          <p:nvPr/>
        </p:nvSpPr>
        <p:spPr>
          <a:xfrm>
            <a:off x="6407485" y="5811076"/>
            <a:ext cx="1644316" cy="332549"/>
          </a:xfrm>
          <a:prstGeom prst="rect">
            <a:avLst/>
          </a:prstGeom>
          <a:noFill/>
        </p:spPr>
        <p:txBody>
          <a:bodyPr wrap="none" lIns="216000" tIns="0" rIns="0" bIns="0" anchor="ctr" anchorCtr="0">
            <a:normAutofit/>
          </a:bodyPr>
          <a:lstStyle/>
          <a:p>
            <a:pPr algn="l"/>
            <a:r>
              <a:rPr lang="zh-CN" altLang="en-US" sz="1600" b="1" dirty="0">
                <a:solidFill>
                  <a:srgbClr val="00B0F0"/>
                </a:solidFill>
                <a:cs typeface="+mn-ea"/>
                <a:sym typeface="+mn-lt"/>
              </a:rPr>
              <a:t>②防水砂浆防潮层：</a:t>
            </a:r>
          </a:p>
        </p:txBody>
      </p:sp>
      <p:sp>
        <p:nvSpPr>
          <p:cNvPr id="22" name="矩形 21"/>
          <p:cNvSpPr/>
          <p:nvPr/>
        </p:nvSpPr>
        <p:spPr>
          <a:xfrm>
            <a:off x="668804" y="2698667"/>
            <a:ext cx="3117850" cy="398780"/>
          </a:xfrm>
          <a:prstGeom prst="rect">
            <a:avLst/>
          </a:prstGeom>
        </p:spPr>
        <p:txBody>
          <a:bodyPr wrap="none">
            <a:spAutoFit/>
          </a:bodyPr>
          <a:lstStyle/>
          <a:p>
            <a:pPr algn="l"/>
            <a:r>
              <a:rPr lang="zh-CN" altLang="en-US" sz="2000" b="1" dirty="0">
                <a:solidFill>
                  <a:srgbClr val="F87616"/>
                </a:solidFill>
              </a:rPr>
              <a:t>（1）水平防潮层的做法。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p:bldP spid="17" grpId="0"/>
      <p:bldP spid="18" grpId="0"/>
      <p:bldP spid="19" grpId="0"/>
      <p:bldP spid="20" grpId="0" bldLvl="0" animBg="1"/>
      <p:bldP spid="21" grpId="0" bldLvl="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2"/>
            </p:custDataLst>
          </p:nvPr>
        </p:nvSpPr>
        <p:spPr>
          <a:xfrm>
            <a:off x="1111885" y="1958431"/>
            <a:ext cx="9952990" cy="1830070"/>
          </a:xfrm>
          <a:prstGeom prst="rect">
            <a:avLst/>
          </a:prstGeom>
          <a:solidFill>
            <a:schemeClr val="tx2">
              <a:lumMod val="20000"/>
              <a:lumOff val="80000"/>
            </a:schemeClr>
          </a:solid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）垂直防潮层的做法：当室内地坪出现高差或室内地坪低于室外地坪时，除了</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在相应</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位置设置水平防潮层外，还应在两道水平防潮层之间靠土壤的垂直墙面上做</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垂直防潮层</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。具体做法是：在垂直墙面上先用</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 mm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厚</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 2.5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水泥砂浆找平，再外刷冷</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底子</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油一道、热沥青两道。或用防水砂浆、防水涂料涂抹。如图</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2-3-19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a:t>
            </a:r>
            <a:endPar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1111884" y="389255"/>
            <a:ext cx="5549265" cy="521970"/>
          </a:xfrm>
          <a:prstGeom prst="rect">
            <a:avLst/>
          </a:prstGeom>
          <a:noFill/>
        </p:spPr>
        <p:txBody>
          <a:bodyPr wrap="square">
            <a:spAutoFit/>
          </a:bodyPr>
          <a:lstStyle/>
          <a:p>
            <a:pPr eaLnBrk="1" fontAlgn="auto" hangingPunct="1">
              <a:spcBef>
                <a:spcPts val="0"/>
              </a:spcBef>
              <a:spcAft>
                <a:spcPts val="0"/>
              </a:spcAft>
              <a:defRPr/>
            </a:pPr>
            <a:r>
              <a:rPr lang="en-US" altLang="zh-CN"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a:t>
            </a: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 </a:t>
            </a: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防潮层</a:t>
            </a: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的做法</a:t>
            </a: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spTree>
    <p:custDataLst>
      <p:tags r:id="rId1"/>
    </p:custDataLst>
    <p:extLst>
      <p:ext uri="{BB962C8B-B14F-4D97-AF65-F5344CB8AC3E}">
        <p14:creationId xmlns:p14="http://schemas.microsoft.com/office/powerpoint/2010/main" val="3499706149"/>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单元三    墙体</a:t>
            </a:r>
          </a:p>
        </p:txBody>
      </p:sp>
      <p:sp>
        <p:nvSpPr>
          <p:cNvPr id="3" name="文本占位符 2"/>
          <p:cNvSpPr>
            <a:spLocks noGrp="1"/>
          </p:cNvSpPr>
          <p:nvPr>
            <p:ph type="body" idx="1"/>
          </p:nvPr>
        </p:nvSpPr>
        <p:spPr>
          <a:xfrm>
            <a:off x="669925" y="3076575"/>
            <a:ext cx="7133590" cy="156845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墙体是建筑物的重要组成部分，根据受力特点、使用材料、构造方式等，墙体有很多种类。不同结构体系中的墙体构造方式和装修方式也不尽相同。</a:t>
            </a:r>
          </a:p>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通过这个单元的学习，要求大家熟悉墙体的分类及不同墙体的构造要求，同时要熟练掌握墙身节点详图的内容及识读方法。</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952500" y="1196975"/>
            <a:ext cx="5709958" cy="4464000"/>
          </a:xfrm>
          <a:prstGeom prst="rect">
            <a:avLst/>
          </a:prstGeom>
        </p:spPr>
      </p:pic>
      <p:pic>
        <p:nvPicPr>
          <p:cNvPr id="3" name="图片 2"/>
          <p:cNvPicPr>
            <a:picLocks noChangeAspect="1"/>
          </p:cNvPicPr>
          <p:nvPr/>
        </p:nvPicPr>
        <p:blipFill>
          <a:blip r:embed="rId3"/>
          <a:srcRect b="2053"/>
          <a:stretch>
            <a:fillRect/>
          </a:stretch>
        </p:blipFill>
        <p:spPr>
          <a:xfrm>
            <a:off x="6833235" y="2600960"/>
            <a:ext cx="4404360" cy="30600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2"/>
            </p:custDataLst>
          </p:nvPr>
        </p:nvSpPr>
        <p:spPr>
          <a:xfrm>
            <a:off x="926828" y="1393370"/>
            <a:ext cx="9952990" cy="1360987"/>
          </a:xfrm>
          <a:prstGeom prst="rect">
            <a:avLst/>
          </a:prstGeom>
          <a:solidFill>
            <a:schemeClr val="tx2">
              <a:lumMod val="20000"/>
              <a:lumOff val="80000"/>
            </a:schemeClr>
          </a:solid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踢脚是外墙内侧或内墙两侧的下部与室内地坪交接处的构造，作用是防止扫地</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时污染</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墙面。踢脚的高度一般为</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80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150 mm</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。常用的材料有水泥砂浆、水磨石、木材</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、缸砖</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、油漆花岗石、大理石等。材料选用时一般应与地面材料一致，如图</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2-3-20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1111884" y="389255"/>
            <a:ext cx="5549265"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（四）踢脚</a:t>
            </a: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879" y="3126922"/>
            <a:ext cx="8370887"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573359422"/>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2"/>
            </p:custDataLst>
          </p:nvPr>
        </p:nvSpPr>
        <p:spPr>
          <a:xfrm>
            <a:off x="622028" y="1121228"/>
            <a:ext cx="9952990" cy="1110615"/>
          </a:xfrm>
          <a:prstGeom prst="rect">
            <a:avLst/>
          </a:prstGeom>
          <a:solidFill>
            <a:schemeClr val="tx2">
              <a:lumMod val="20000"/>
              <a:lumOff val="80000"/>
            </a:schemeClr>
          </a:solid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室内墙面有防潮、防水、防污染、防碰撞等要求时， 应设置墙裙， 高度</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a:t>
            </a:r>
            <a:r>
              <a:rPr lang="en-US" altLang="zh-CN"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200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1 800 mm</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。墙裙材料有水泥砂浆、油漆、涂料、釉面砖、大理石、花岗石、</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胶合板</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等，如图</a:t>
            </a:r>
            <a:r>
              <a:rPr lang="en-US" altLang="zh-CN"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2-3-21 </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1111884" y="389255"/>
            <a:ext cx="5549265"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（五）墙裙</a:t>
            </a: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4561" y="3345996"/>
            <a:ext cx="626745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573359422"/>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4778" y="283420"/>
            <a:ext cx="3427541" cy="523220"/>
          </a:xfrm>
          <a:prstGeom prst="rect">
            <a:avLst/>
          </a:prstGeom>
        </p:spPr>
        <p:txBody>
          <a:bodyPr wrap="non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rPr>
              <a:t>（六）防火墙的构造</a:t>
            </a:r>
          </a:p>
        </p:txBody>
      </p:sp>
      <p:sp>
        <p:nvSpPr>
          <p:cNvPr id="4" name="矩形 3"/>
          <p:cNvSpPr/>
          <p:nvPr/>
        </p:nvSpPr>
        <p:spPr>
          <a:xfrm>
            <a:off x="968828" y="1088571"/>
            <a:ext cx="10036630" cy="23622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accent1"/>
                </a:solidFill>
              </a:rPr>
              <a:t>为减少火灾的发生或防止其继续扩大，除设计时考虑防火分区的分隔、选用难</a:t>
            </a:r>
            <a:r>
              <a:rPr lang="zh-CN" altLang="en-US" sz="2400" dirty="0" smtClean="0">
                <a:solidFill>
                  <a:schemeClr val="accent1"/>
                </a:solidFill>
              </a:rPr>
              <a:t>燃烧</a:t>
            </a:r>
            <a:r>
              <a:rPr lang="zh-CN" altLang="en-US" sz="2400" dirty="0">
                <a:solidFill>
                  <a:schemeClr val="accent1"/>
                </a:solidFill>
              </a:rPr>
              <a:t>或不燃烧材料制作构件、增加消防设施等，在墙体构造上，还应考虑设置防火墙</a:t>
            </a:r>
            <a:r>
              <a:rPr lang="zh-CN" altLang="en-US" sz="2400" dirty="0" smtClean="0">
                <a:solidFill>
                  <a:schemeClr val="accent1"/>
                </a:solidFill>
              </a:rPr>
              <a:t>，如</a:t>
            </a:r>
            <a:r>
              <a:rPr lang="zh-CN" altLang="en-US" sz="2400" dirty="0">
                <a:solidFill>
                  <a:schemeClr val="accent1"/>
                </a:solidFill>
              </a:rPr>
              <a:t>图</a:t>
            </a:r>
            <a:r>
              <a:rPr lang="en-US" altLang="zh-CN" sz="2400" dirty="0">
                <a:solidFill>
                  <a:schemeClr val="accent1"/>
                </a:solidFill>
              </a:rPr>
              <a:t>2-3-22 </a:t>
            </a:r>
            <a:r>
              <a:rPr lang="zh-CN" altLang="en-US" sz="2400" dirty="0">
                <a:solidFill>
                  <a:schemeClr val="accent1"/>
                </a:solidFill>
              </a:rPr>
              <a:t>所示。</a:t>
            </a:r>
            <a:endParaRPr lang="zh-CN" altLang="en-US" sz="2400" dirty="0">
              <a:solidFill>
                <a:schemeClr val="accent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7305" y="3846060"/>
            <a:ext cx="501967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2364202"/>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4921885" y="3221990"/>
            <a:ext cx="1372235" cy="1174750"/>
          </a:xfrm>
          <a:prstGeom prst="hexagon">
            <a:avLst>
              <a:gd name="adj" fmla="val 24984"/>
              <a:gd name="vf" fmla="val 11547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5" name="六边形 4"/>
          <p:cNvSpPr/>
          <p:nvPr/>
        </p:nvSpPr>
        <p:spPr>
          <a:xfrm>
            <a:off x="4931410" y="4460875"/>
            <a:ext cx="1372235" cy="1174750"/>
          </a:xfrm>
          <a:prstGeom prst="hexagon">
            <a:avLst>
              <a:gd name="adj" fmla="val 24984"/>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6" name="六边形 5"/>
          <p:cNvSpPr/>
          <p:nvPr/>
        </p:nvSpPr>
        <p:spPr>
          <a:xfrm>
            <a:off x="6038215" y="3836035"/>
            <a:ext cx="1372235" cy="1174750"/>
          </a:xfrm>
          <a:prstGeom prst="hexagon">
            <a:avLst>
              <a:gd name="adj" fmla="val 24984"/>
              <a:gd name="vf" fmla="val 115470"/>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8" name="六边形 7"/>
          <p:cNvSpPr/>
          <p:nvPr/>
        </p:nvSpPr>
        <p:spPr>
          <a:xfrm>
            <a:off x="7155815" y="3220085"/>
            <a:ext cx="1372235" cy="1174750"/>
          </a:xfrm>
          <a:prstGeom prst="hexagon">
            <a:avLst>
              <a:gd name="adj" fmla="val 24984"/>
              <a:gd name="vf" fmla="val 11547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13" name="六边形 12"/>
          <p:cNvSpPr/>
          <p:nvPr/>
        </p:nvSpPr>
        <p:spPr>
          <a:xfrm>
            <a:off x="3814445" y="3850005"/>
            <a:ext cx="1372235" cy="1174750"/>
          </a:xfrm>
          <a:prstGeom prst="hexagon">
            <a:avLst>
              <a:gd name="adj" fmla="val 24984"/>
              <a:gd name="vf" fmla="val 115470"/>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grpSp>
        <p:nvGrpSpPr>
          <p:cNvPr id="15" name="组合 14"/>
          <p:cNvGrpSpPr/>
          <p:nvPr/>
        </p:nvGrpSpPr>
        <p:grpSpPr>
          <a:xfrm>
            <a:off x="1078230" y="3791585"/>
            <a:ext cx="2984500" cy="638175"/>
            <a:chOff x="-1572" y="4645"/>
            <a:chExt cx="4373" cy="935"/>
          </a:xfrm>
        </p:grpSpPr>
        <p:cxnSp>
          <p:nvCxnSpPr>
            <p:cNvPr id="16" name="直接连接符 15"/>
            <p:cNvCxnSpPr/>
            <p:nvPr/>
          </p:nvCxnSpPr>
          <p:spPr>
            <a:xfrm>
              <a:off x="-1572" y="5576"/>
              <a:ext cx="3895" cy="0"/>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322" y="4645"/>
              <a:ext cx="479" cy="935"/>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963295" y="3849370"/>
            <a:ext cx="2888615" cy="521970"/>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防火墙应直接设置在基础上或钢筋混凝土的框架上。</a:t>
            </a:r>
          </a:p>
        </p:txBody>
      </p:sp>
      <p:grpSp>
        <p:nvGrpSpPr>
          <p:cNvPr id="19" name="组合 18"/>
          <p:cNvGrpSpPr/>
          <p:nvPr/>
        </p:nvGrpSpPr>
        <p:grpSpPr>
          <a:xfrm>
            <a:off x="842645" y="5120640"/>
            <a:ext cx="4374515" cy="638175"/>
            <a:chOff x="-904" y="5621"/>
            <a:chExt cx="6889" cy="1005"/>
          </a:xfrm>
        </p:grpSpPr>
        <p:cxnSp>
          <p:nvCxnSpPr>
            <p:cNvPr id="20" name="直接连接符 19"/>
            <p:cNvCxnSpPr/>
            <p:nvPr/>
          </p:nvCxnSpPr>
          <p:spPr>
            <a:xfrm>
              <a:off x="-904" y="6626"/>
              <a:ext cx="6889" cy="0"/>
            </a:xfrm>
            <a:prstGeom prst="line">
              <a:avLst/>
            </a:prstGeom>
            <a:ln>
              <a:solidFill>
                <a:srgbClr val="6096E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5470" y="5621"/>
              <a:ext cx="515" cy="1005"/>
            </a:xfrm>
            <a:prstGeom prst="line">
              <a:avLst/>
            </a:prstGeom>
            <a:ln>
              <a:solidFill>
                <a:srgbClr val="6096E6"/>
              </a:solidFill>
            </a:ln>
          </p:spPr>
          <p:style>
            <a:lnRef idx="1">
              <a:schemeClr val="accent1"/>
            </a:lnRef>
            <a:fillRef idx="0">
              <a:schemeClr val="accent1"/>
            </a:fillRef>
            <a:effectRef idx="0">
              <a:schemeClr val="accent1"/>
            </a:effectRef>
            <a:fontRef idx="minor">
              <a:schemeClr val="tx1"/>
            </a:fontRef>
          </p:style>
        </p:cxnSp>
      </p:grpSp>
      <p:sp>
        <p:nvSpPr>
          <p:cNvPr id="93" name="文本框 92"/>
          <p:cNvSpPr txBox="1"/>
          <p:nvPr/>
        </p:nvSpPr>
        <p:spPr>
          <a:xfrm>
            <a:off x="842645" y="5118735"/>
            <a:ext cx="4093210" cy="521970"/>
          </a:xfrm>
          <a:prstGeom prst="rect">
            <a:avLst/>
          </a:prstGeom>
          <a:noFill/>
        </p:spPr>
        <p:txBody>
          <a:bodyPr wrap="square" rtlCol="0">
            <a:spAutoFit/>
          </a:bodyPr>
          <a:lstStyle/>
          <a:p>
            <a:pPr algn="l"/>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防火墙中心距天窗端面的水平距离小于4m，且天窗端面为燃烧体时，应采取防止火势蔓延的设施。</a:t>
            </a:r>
          </a:p>
        </p:txBody>
      </p:sp>
      <p:grpSp>
        <p:nvGrpSpPr>
          <p:cNvPr id="94" name="组合 93"/>
          <p:cNvGrpSpPr/>
          <p:nvPr/>
        </p:nvGrpSpPr>
        <p:grpSpPr>
          <a:xfrm flipV="1">
            <a:off x="2052955" y="3153410"/>
            <a:ext cx="4290695" cy="638175"/>
            <a:chOff x="-1152" y="5621"/>
            <a:chExt cx="6757" cy="1005"/>
          </a:xfrm>
        </p:grpSpPr>
        <p:cxnSp>
          <p:nvCxnSpPr>
            <p:cNvPr id="95" name="直接连接符 94"/>
            <p:cNvCxnSpPr/>
            <p:nvPr/>
          </p:nvCxnSpPr>
          <p:spPr>
            <a:xfrm>
              <a:off x="-1152" y="6626"/>
              <a:ext cx="6236" cy="0"/>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090" y="5621"/>
              <a:ext cx="515" cy="1005"/>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grpSp>
      <p:sp>
        <p:nvSpPr>
          <p:cNvPr id="97" name="文本框 96"/>
          <p:cNvSpPr txBox="1"/>
          <p:nvPr/>
        </p:nvSpPr>
        <p:spPr>
          <a:xfrm>
            <a:off x="2042160" y="2357120"/>
            <a:ext cx="4053205" cy="737235"/>
          </a:xfrm>
          <a:prstGeom prst="rect">
            <a:avLst/>
          </a:prstGeom>
          <a:noFill/>
        </p:spPr>
        <p:txBody>
          <a:bodyPr wrap="square" rtlCol="0">
            <a:spAutoFit/>
          </a:bodyPr>
          <a:lstStyle/>
          <a:p>
            <a:pPr algn="l"/>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建筑物的外墙如为难燃烧体时，防火墙应突出难燃烧体墙的外表面40cm；防火带的宽度，从防火墙中心线起每侧不应小于 2m。</a:t>
            </a:r>
          </a:p>
        </p:txBody>
      </p:sp>
      <p:grpSp>
        <p:nvGrpSpPr>
          <p:cNvPr id="98" name="组合 97"/>
          <p:cNvGrpSpPr/>
          <p:nvPr/>
        </p:nvGrpSpPr>
        <p:grpSpPr>
          <a:xfrm flipH="1" flipV="1">
            <a:off x="7076440" y="3153410"/>
            <a:ext cx="4290695" cy="638175"/>
            <a:chOff x="-1152" y="5621"/>
            <a:chExt cx="6757" cy="1005"/>
          </a:xfrm>
        </p:grpSpPr>
        <p:cxnSp>
          <p:nvCxnSpPr>
            <p:cNvPr id="99" name="直接连接符 98"/>
            <p:cNvCxnSpPr/>
            <p:nvPr/>
          </p:nvCxnSpPr>
          <p:spPr>
            <a:xfrm>
              <a:off x="-1152" y="6626"/>
              <a:ext cx="6236" cy="0"/>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090" y="5621"/>
              <a:ext cx="515" cy="1005"/>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flipH="1">
            <a:off x="6978015" y="4460875"/>
            <a:ext cx="4283710" cy="1022350"/>
            <a:chOff x="-1187" y="4262"/>
            <a:chExt cx="6746" cy="1610"/>
          </a:xfrm>
        </p:grpSpPr>
        <p:cxnSp>
          <p:nvCxnSpPr>
            <p:cNvPr id="102" name="直接连接符 101"/>
            <p:cNvCxnSpPr/>
            <p:nvPr/>
          </p:nvCxnSpPr>
          <p:spPr>
            <a:xfrm>
              <a:off x="-1187" y="5834"/>
              <a:ext cx="6746" cy="0"/>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4781" y="4262"/>
              <a:ext cx="778" cy="1610"/>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grpSp>
      <p:sp>
        <p:nvSpPr>
          <p:cNvPr id="104" name="文本框 103"/>
          <p:cNvSpPr txBox="1"/>
          <p:nvPr/>
        </p:nvSpPr>
        <p:spPr>
          <a:xfrm>
            <a:off x="7403465" y="1710690"/>
            <a:ext cx="4053205" cy="1383665"/>
          </a:xfrm>
          <a:prstGeom prst="rect">
            <a:avLst/>
          </a:prstGeom>
          <a:noFill/>
        </p:spPr>
        <p:txBody>
          <a:bodyPr wrap="square" rtlCol="0">
            <a:spAutoFit/>
          </a:bodyPr>
          <a:lstStyle/>
          <a:p>
            <a:pPr algn="l"/>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建筑物内的防火墙不应设在转角处。如设在转角附近，内转角两侧上的门窗洞口之间最近的水平距离不应小于4m。紧靠防火墙两侧的门窗洞口之间最近的水平距离不应小于2m，如装有耐火极限不低于0.9h 的非燃烧体固定窗扇的采光窗（包括转角墙上的窗洞），可不受距离的限制。</a:t>
            </a:r>
          </a:p>
        </p:txBody>
      </p:sp>
      <p:sp>
        <p:nvSpPr>
          <p:cNvPr id="105" name="文本框 104"/>
          <p:cNvSpPr txBox="1"/>
          <p:nvPr/>
        </p:nvSpPr>
        <p:spPr>
          <a:xfrm>
            <a:off x="7403465" y="4460875"/>
            <a:ext cx="3850005" cy="953135"/>
          </a:xfrm>
          <a:prstGeom prst="rect">
            <a:avLst/>
          </a:prstGeom>
          <a:noFill/>
        </p:spPr>
        <p:txBody>
          <a:bodyPr wrap="square" rtlCol="0">
            <a:spAutoFit/>
          </a:bodyPr>
          <a:lstStyle/>
          <a:p>
            <a:pPr algn="l"/>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防火墙内不应设置排气道，民用建筑如必须设置时，其两侧的墙身截面厚度均不应小于12cm。防火墙上不应开门窗洞口，如必须开设时，应采用甲级防火门窗，并且能自行关闭。</a:t>
            </a:r>
          </a:p>
        </p:txBody>
      </p:sp>
      <p:sp>
        <p:nvSpPr>
          <p:cNvPr id="108" name="文本框 107"/>
          <p:cNvSpPr txBox="1"/>
          <p:nvPr/>
        </p:nvSpPr>
        <p:spPr>
          <a:xfrm>
            <a:off x="3936365" y="4168458"/>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内容一</a:t>
            </a:r>
          </a:p>
        </p:txBody>
      </p:sp>
      <p:sp>
        <p:nvSpPr>
          <p:cNvPr id="109" name="文本框 108"/>
          <p:cNvSpPr txBox="1"/>
          <p:nvPr/>
        </p:nvSpPr>
        <p:spPr>
          <a:xfrm>
            <a:off x="5053330" y="4818063"/>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内容二</a:t>
            </a:r>
          </a:p>
        </p:txBody>
      </p:sp>
      <p:sp>
        <p:nvSpPr>
          <p:cNvPr id="110" name="文本框 109"/>
          <p:cNvSpPr txBox="1"/>
          <p:nvPr/>
        </p:nvSpPr>
        <p:spPr>
          <a:xfrm>
            <a:off x="5043805" y="3579178"/>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内容三</a:t>
            </a:r>
          </a:p>
        </p:txBody>
      </p:sp>
      <p:sp>
        <p:nvSpPr>
          <p:cNvPr id="111" name="文本框 110"/>
          <p:cNvSpPr txBox="1"/>
          <p:nvPr/>
        </p:nvSpPr>
        <p:spPr>
          <a:xfrm>
            <a:off x="6160135" y="4193223"/>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内容四</a:t>
            </a:r>
          </a:p>
        </p:txBody>
      </p:sp>
      <p:sp>
        <p:nvSpPr>
          <p:cNvPr id="112" name="文本框 111"/>
          <p:cNvSpPr txBox="1"/>
          <p:nvPr/>
        </p:nvSpPr>
        <p:spPr>
          <a:xfrm>
            <a:off x="7277735" y="3577273"/>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内容五</a:t>
            </a:r>
          </a:p>
        </p:txBody>
      </p:sp>
      <p:sp>
        <p:nvSpPr>
          <p:cNvPr id="113" name="1"/>
          <p:cNvSpPr txBox="1">
            <a:spLocks noChangeArrowheads="1"/>
          </p:cNvSpPr>
          <p:nvPr/>
        </p:nvSpPr>
        <p:spPr bwMode="auto">
          <a:xfrm>
            <a:off x="1078230" y="459105"/>
            <a:ext cx="1058989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dirty="0">
                <a:solidFill>
                  <a:schemeClr val="tx1">
                    <a:lumMod val="85000"/>
                    <a:lumOff val="15000"/>
                  </a:schemeClr>
                </a:solidFill>
                <a:latin typeface="字魂105号-简雅黑" panose="00000500000000000000" charset="-122"/>
                <a:ea typeface="字魂105号-简雅黑" panose="00000500000000000000" charset="-122"/>
                <a:cs typeface="+mn-ea"/>
                <a:sym typeface="+mn-lt"/>
              </a:rPr>
              <a:t>防火墙的作用是截断火灾区域，防止火灾蔓延。按现行建筑防火规范规定，防火墙的构造应满足以下要求：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wipe(right)">
                                      <p:cBhvr>
                                        <p:cTn id="16" dur="500"/>
                                        <p:tgtEl>
                                          <p:spTgt spid="108"/>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down)">
                                      <p:cBhvr>
                                        <p:cTn id="23" dur="500"/>
                                        <p:tgtEl>
                                          <p:spTgt spid="9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wipe(down)">
                                      <p:cBhvr>
                                        <p:cTn id="26" dur="500"/>
                                        <p:tgtEl>
                                          <p:spTgt spid="10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wipe(up)">
                                      <p:cBhvr>
                                        <p:cTn id="33" dur="500"/>
                                        <p:tgtEl>
                                          <p:spTgt spid="110"/>
                                        </p:tgtEl>
                                      </p:cBhvr>
                                    </p:animEffect>
                                  </p:childTnLst>
                                </p:cTn>
                              </p:par>
                              <p:par>
                                <p:cTn id="34" presetID="22" presetClass="entr" presetSubtype="1" fill="hold" nodeType="with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wipe(up)">
                                      <p:cBhvr>
                                        <p:cTn id="36" dur="500"/>
                                        <p:tgtEl>
                                          <p:spTgt spid="9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up)">
                                      <p:cBhvr>
                                        <p:cTn id="39" dur="500"/>
                                        <p:tgtEl>
                                          <p:spTgt spid="97"/>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up)">
                                      <p:cBhvr>
                                        <p:cTn id="42" dur="500"/>
                                        <p:tgtEl>
                                          <p:spTgt spid="4"/>
                                        </p:tgtEl>
                                      </p:cBhvr>
                                    </p:animEffect>
                                  </p:childTnLst>
                                </p:cTn>
                              </p:par>
                            </p:childTnLst>
                          </p:cTn>
                        </p:par>
                        <p:par>
                          <p:cTn id="43" fill="hold">
                            <p:stCondLst>
                              <p:cond delay="1500"/>
                            </p:stCondLst>
                            <p:childTnLst>
                              <p:par>
                                <p:cTn id="44" presetID="22" presetClass="entr" presetSubtype="4" fill="hold" grpId="0" nodeType="after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wipe(down)">
                                      <p:cBhvr>
                                        <p:cTn id="46" dur="500"/>
                                        <p:tgtEl>
                                          <p:spTgt spid="1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down)">
                                      <p:cBhvr>
                                        <p:cTn id="52" dur="500"/>
                                        <p:tgtEl>
                                          <p:spTgt spid="105"/>
                                        </p:tgtEl>
                                      </p:cBhvr>
                                    </p:animEffect>
                                  </p:childTnLst>
                                </p:cTn>
                              </p:par>
                              <p:par>
                                <p:cTn id="53" presetID="22" presetClass="entr" presetSubtype="4"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ipe(down)">
                                      <p:cBhvr>
                                        <p:cTn id="55" dur="500"/>
                                        <p:tgtEl>
                                          <p:spTgt spid="101"/>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up)">
                                      <p:cBhvr>
                                        <p:cTn id="58" dur="500"/>
                                        <p:tgtEl>
                                          <p:spTgt spid="112"/>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up)">
                                      <p:cBhvr>
                                        <p:cTn id="61" dur="500"/>
                                        <p:tgtEl>
                                          <p:spTgt spid="8"/>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04"/>
                                        </p:tgtEl>
                                        <p:attrNameLst>
                                          <p:attrName>style.visibility</p:attrName>
                                        </p:attrNameLst>
                                      </p:cBhvr>
                                      <p:to>
                                        <p:strVal val="visible"/>
                                      </p:to>
                                    </p:set>
                                    <p:animEffect transition="in" filter="wipe(up)">
                                      <p:cBhvr>
                                        <p:cTn id="64" dur="500"/>
                                        <p:tgtEl>
                                          <p:spTgt spid="104"/>
                                        </p:tgtEl>
                                      </p:cBhvr>
                                    </p:animEffect>
                                  </p:childTnLst>
                                </p:cTn>
                              </p:par>
                              <p:par>
                                <p:cTn id="65" presetID="22" presetClass="entr" presetSubtype="1" fill="hold" nodeType="with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wipe(up)">
                                      <p:cBhvr>
                                        <p:cTn id="67" dur="500"/>
                                        <p:tgtEl>
                                          <p:spTgt spid="98"/>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8" grpId="0" bldLvl="0" animBg="1"/>
      <p:bldP spid="13" grpId="0" bldLvl="0" animBg="1"/>
      <p:bldP spid="18" grpId="0"/>
      <p:bldP spid="93" grpId="0"/>
      <p:bldP spid="97" grpId="0"/>
      <p:bldP spid="104" grpId="0"/>
      <p:bldP spid="105" grpId="0"/>
      <p:bldP spid="108" grpId="0"/>
      <p:bldP spid="109" grpId="0"/>
      <p:bldP spid="110" grpId="0"/>
      <p:bldP spid="111" grpId="0"/>
      <p:bldP spid="112" grpId="0"/>
      <p:bldP spid="1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33020"/>
            <a:ext cx="10481945" cy="200279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941071" y="163286"/>
            <a:ext cx="10203180" cy="1621064"/>
          </a:xfrm>
          <a:prstGeom prst="rect">
            <a:avLst/>
          </a:prstGeom>
          <a:noFill/>
        </p:spPr>
        <p:txBody>
          <a:bodyPr wrap="square" lIns="90000" tIns="46800" rIns="90000" bIns="46800" rtlCol="0" anchor="b">
            <a:normAutofit lnSpcReduction="10000"/>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l"/>
            <a:r>
              <a:rPr lang="zh-CN" altLang="en-US" dirty="0">
                <a:solidFill>
                  <a:schemeClr val="tx1">
                    <a:lumMod val="75000"/>
                    <a:lumOff val="25000"/>
                  </a:schemeClr>
                </a:solidFill>
                <a:sym typeface="Arial" panose="020B0604020202020204" pitchFamily="34" charset="0"/>
              </a:rPr>
              <a:t>（七）门窗</a:t>
            </a:r>
            <a:r>
              <a:rPr lang="zh-CN" altLang="en-US" dirty="0" smtClean="0">
                <a:solidFill>
                  <a:schemeClr val="tx1">
                    <a:lumMod val="75000"/>
                    <a:lumOff val="25000"/>
                  </a:schemeClr>
                </a:solidFill>
                <a:sym typeface="Arial" panose="020B0604020202020204" pitchFamily="34" charset="0"/>
              </a:rPr>
              <a:t>过梁</a:t>
            </a:r>
            <a:endParaRPr lang="en-US" altLang="zh-CN" dirty="0" smtClean="0">
              <a:solidFill>
                <a:schemeClr val="tx1">
                  <a:lumMod val="75000"/>
                  <a:lumOff val="25000"/>
                </a:schemeClr>
              </a:solidFill>
              <a:sym typeface="Arial" panose="020B0604020202020204" pitchFamily="34" charset="0"/>
            </a:endParaRPr>
          </a:p>
          <a:p>
            <a:pPr algn="l"/>
            <a:r>
              <a:rPr lang="zh-CN" altLang="en-US" dirty="0" smtClean="0">
                <a:solidFill>
                  <a:schemeClr val="tx1">
                    <a:lumMod val="75000"/>
                    <a:lumOff val="25000"/>
                  </a:schemeClr>
                </a:solidFill>
                <a:sym typeface="Arial" panose="020B0604020202020204" pitchFamily="34" charset="0"/>
              </a:rPr>
              <a:t>按照</a:t>
            </a:r>
            <a:r>
              <a:rPr lang="zh-CN" altLang="en-US" dirty="0">
                <a:solidFill>
                  <a:schemeClr val="tx1">
                    <a:lumMod val="75000"/>
                    <a:lumOff val="25000"/>
                  </a:schemeClr>
                </a:solidFill>
                <a:sym typeface="Arial" panose="020B0604020202020204" pitchFamily="34" charset="0"/>
              </a:rPr>
              <a:t>过梁采用的材料和构造分，常用的有砖拱过梁、钢筋砖过梁等砖砌过梁以及钢筋混凝土过梁。</a:t>
            </a:r>
          </a:p>
        </p:txBody>
      </p:sp>
      <p:sp>
        <p:nvSpPr>
          <p:cNvPr id="6" name="文本框 5"/>
          <p:cNvSpPr txBox="1"/>
          <p:nvPr>
            <p:custDataLst>
              <p:tags r:id="rId4"/>
            </p:custDataLst>
          </p:nvPr>
        </p:nvSpPr>
        <p:spPr>
          <a:xfrm>
            <a:off x="941070" y="2117725"/>
            <a:ext cx="10016490" cy="3076575"/>
          </a:xfrm>
          <a:prstGeom prst="rect">
            <a:avLst/>
          </a:prstGeom>
        </p:spPr>
        <p:txBody>
          <a:bodyPr wrap="square" anchor="t">
            <a:spAutoFit/>
          </a:bodyPr>
          <a:lstStyle>
            <a:defPPr>
              <a:defRPr lang="zh-CN"/>
            </a:defPPr>
            <a:lvl1pPr algn="ctr">
              <a:lnSpc>
                <a:spcPct val="130000"/>
              </a:lnSpc>
            </a:lvl1pPr>
          </a:lstStyle>
          <a:p>
            <a:pPr algn="just" fontAlgn="auto">
              <a:lnSpc>
                <a:spcPct val="150000"/>
              </a:lnSpc>
              <a:spcAft>
                <a:spcPts val="1200"/>
              </a:spcAft>
            </a:pPr>
            <a:r>
              <a:rPr sz="20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1. 砖拱过梁</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砖拱过梁有平拱、弧拱和半圆拱三种，如图2-3-23 所示，工程中多用平拱。砖砌平拱过梁是将砖竖立侧砌而成，砖应为单数并对称于中心向两边倾斜。灰缝呈上宽（不大于15mm）下窄（不小于5mm）的楔形。过梁宽度与墙厚相同，竖立砌筑部分的高度不小于240mm，过梁计算高度范围的砂浆强度等级不宜低于M5，过梁跨度不应超过1.2m。</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砖拱过梁节约钢材和水泥，造价低。但施工麻烦，整体性差，不宜用于上部有集中荷载、有较大振动荷载或可能产生不均匀沉降的建筑。</a:t>
            </a:r>
          </a:p>
        </p:txBody>
      </p:sp>
      <p:cxnSp>
        <p:nvCxnSpPr>
          <p:cNvPr id="4" name="直接连接符 3"/>
          <p:cNvCxnSpPr/>
          <p:nvPr>
            <p:custDataLst>
              <p:tags r:id="rId5"/>
            </p:custDataLst>
          </p:nvPr>
        </p:nvCxnSpPr>
        <p:spPr>
          <a:xfrm>
            <a:off x="1016343" y="5487091"/>
            <a:ext cx="1188000" cy="0"/>
          </a:xfrm>
          <a:prstGeom prst="line">
            <a:avLst/>
          </a:prstGeom>
          <a:ln w="38100">
            <a:solidFill>
              <a:sysClr val="window" lastClr="FFFFFF">
                <a:lumMod val="50000"/>
              </a:sysClr>
            </a:solidFill>
          </a:ln>
        </p:spPr>
        <p:style>
          <a:lnRef idx="1">
            <a:srgbClr val="E84C22"/>
          </a:lnRef>
          <a:fillRef idx="0">
            <a:srgbClr val="E84C22"/>
          </a:fillRef>
          <a:effectRef idx="0">
            <a:srgbClr val="E84C22"/>
          </a:effectRef>
          <a:fontRef idx="minor">
            <a:sysClr val="windowText" lastClr="000000"/>
          </a:fontRef>
        </p:style>
      </p:cxnSp>
      <p:pic>
        <p:nvPicPr>
          <p:cNvPr id="2" name="图片 1"/>
          <p:cNvPicPr>
            <a:picLocks noChangeAspect="1"/>
          </p:cNvPicPr>
          <p:nvPr/>
        </p:nvPicPr>
        <p:blipFill>
          <a:blip r:embed="rId7"/>
          <a:stretch>
            <a:fillRect/>
          </a:stretch>
        </p:blipFill>
        <p:spPr>
          <a:xfrm>
            <a:off x="5528310" y="4742815"/>
            <a:ext cx="5429250" cy="209677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33020"/>
            <a:ext cx="10481945" cy="200279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979805" y="130629"/>
            <a:ext cx="10164445" cy="1653721"/>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l"/>
            <a:r>
              <a:rPr lang="zh-CN" altLang="en-US" dirty="0">
                <a:solidFill>
                  <a:schemeClr val="tx1">
                    <a:lumMod val="75000"/>
                    <a:lumOff val="25000"/>
                  </a:schemeClr>
                </a:solidFill>
                <a:sym typeface="Arial" panose="020B0604020202020204" pitchFamily="34" charset="0"/>
              </a:rPr>
              <a:t>（七）门窗过梁</a:t>
            </a:r>
          </a:p>
          <a:p>
            <a:pPr algn="l"/>
            <a:r>
              <a:rPr lang="zh-CN" altLang="en-US" dirty="0">
                <a:solidFill>
                  <a:schemeClr val="tx1">
                    <a:lumMod val="75000"/>
                    <a:lumOff val="25000"/>
                  </a:schemeClr>
                </a:solidFill>
                <a:sym typeface="Arial" panose="020B0604020202020204" pitchFamily="34" charset="0"/>
              </a:rPr>
              <a:t>按照过梁采用的材料和构造分，常用的有砖拱过梁、钢筋砖过梁等砖砌过梁以及钢筋混凝土过梁。</a:t>
            </a:r>
            <a:endParaRPr lang="zh-CN" altLang="en-US" dirty="0">
              <a:solidFill>
                <a:schemeClr val="tx1">
                  <a:lumMod val="75000"/>
                  <a:lumOff val="25000"/>
                </a:schemeClr>
              </a:solidFill>
              <a:sym typeface="Arial" panose="020B0604020202020204" pitchFamily="34" charset="0"/>
            </a:endParaRPr>
          </a:p>
        </p:txBody>
      </p:sp>
      <p:sp>
        <p:nvSpPr>
          <p:cNvPr id="6" name="文本框 5"/>
          <p:cNvSpPr txBox="1"/>
          <p:nvPr>
            <p:custDataLst>
              <p:tags r:id="rId4"/>
            </p:custDataLst>
          </p:nvPr>
        </p:nvSpPr>
        <p:spPr>
          <a:xfrm>
            <a:off x="941070" y="2117725"/>
            <a:ext cx="10016490" cy="2553335"/>
          </a:xfrm>
          <a:prstGeom prst="rect">
            <a:avLst/>
          </a:prstGeom>
        </p:spPr>
        <p:txBody>
          <a:bodyPr wrap="square" anchor="t">
            <a:spAutoFit/>
          </a:bodyPr>
          <a:lstStyle>
            <a:defPPr>
              <a:defRPr lang="zh-CN"/>
            </a:defPPr>
            <a:lvl1pPr algn="ctr">
              <a:lnSpc>
                <a:spcPct val="130000"/>
              </a:lnSpc>
            </a:lvl1pPr>
          </a:lstStyle>
          <a:p>
            <a:pPr algn="just" fontAlgn="auto">
              <a:lnSpc>
                <a:spcPct val="150000"/>
              </a:lnSpc>
              <a:spcAft>
                <a:spcPts val="1200"/>
              </a:spcAft>
            </a:pPr>
            <a:r>
              <a:rPr sz="20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2. 钢筋砖过梁</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钢筋砖过梁是在过梁底面设置30mm厚1:3水泥砂浆层，砂浆层内设置过梁受拉钢筋，钢筋直径不小于5mm，间距不大于120mm，钢筋伸入洞边砌体内的长度不小于240mm，且端部做60mm高的垂直弯钩。钢筋砖过梁的高度应经计算确定，一般不少于5皮砖，且不少于洞口跨度的1/5。砂浆层以上砌体的砌筑方法与普通砌体相同，在过梁计算范围内砂浆强度等级不低于M5。钢筋砖过梁的跨度宜小于等于1.5m，不应超过2m。如图2-3-24所示。</a:t>
            </a:r>
          </a:p>
        </p:txBody>
      </p:sp>
      <p:cxnSp>
        <p:nvCxnSpPr>
          <p:cNvPr id="4" name="直接连接符 3"/>
          <p:cNvCxnSpPr/>
          <p:nvPr>
            <p:custDataLst>
              <p:tags r:id="rId5"/>
            </p:custDataLst>
          </p:nvPr>
        </p:nvCxnSpPr>
        <p:spPr>
          <a:xfrm>
            <a:off x="1016343" y="4968931"/>
            <a:ext cx="1188000" cy="0"/>
          </a:xfrm>
          <a:prstGeom prst="line">
            <a:avLst/>
          </a:prstGeom>
          <a:ln w="38100">
            <a:solidFill>
              <a:sysClr val="window" lastClr="FFFFFF">
                <a:lumMod val="50000"/>
              </a:sysClr>
            </a:solidFill>
          </a:ln>
        </p:spPr>
        <p:style>
          <a:lnRef idx="1">
            <a:srgbClr val="E84C22"/>
          </a:lnRef>
          <a:fillRef idx="0">
            <a:srgbClr val="E84C22"/>
          </a:fillRef>
          <a:effectRef idx="0">
            <a:srgbClr val="E84C22"/>
          </a:effectRef>
          <a:fontRef idx="minor">
            <a:sysClr val="windowText" lastClr="000000"/>
          </a:fontRef>
        </p:style>
      </p:cxnSp>
      <p:pic>
        <p:nvPicPr>
          <p:cNvPr id="5" name="图片 4"/>
          <p:cNvPicPr>
            <a:picLocks noChangeAspect="1"/>
          </p:cNvPicPr>
          <p:nvPr/>
        </p:nvPicPr>
        <p:blipFill>
          <a:blip r:embed="rId7"/>
          <a:stretch>
            <a:fillRect/>
          </a:stretch>
        </p:blipFill>
        <p:spPr>
          <a:xfrm>
            <a:off x="5121910" y="4329430"/>
            <a:ext cx="6022340" cy="249047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33020"/>
            <a:ext cx="10481945" cy="200279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1016343" y="0"/>
            <a:ext cx="10127907" cy="1784350"/>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l"/>
            <a:r>
              <a:rPr lang="zh-CN" altLang="en-US" dirty="0">
                <a:solidFill>
                  <a:schemeClr val="tx1">
                    <a:lumMod val="75000"/>
                    <a:lumOff val="25000"/>
                  </a:schemeClr>
                </a:solidFill>
                <a:sym typeface="Arial" panose="020B0604020202020204" pitchFamily="34" charset="0"/>
              </a:rPr>
              <a:t>（七）门窗过梁</a:t>
            </a:r>
          </a:p>
          <a:p>
            <a:pPr algn="l"/>
            <a:r>
              <a:rPr lang="zh-CN" altLang="en-US" dirty="0">
                <a:solidFill>
                  <a:schemeClr val="tx1">
                    <a:lumMod val="75000"/>
                    <a:lumOff val="25000"/>
                  </a:schemeClr>
                </a:solidFill>
                <a:sym typeface="Arial" panose="020B0604020202020204" pitchFamily="34" charset="0"/>
              </a:rPr>
              <a:t>按照过梁采用的材料和构造分，常用的有砖拱过梁、钢筋砖过梁等砖砌过梁以及钢筋混凝土过梁</a:t>
            </a:r>
            <a:r>
              <a:rPr lang="zh-CN" altLang="en-US" dirty="0" smtClean="0">
                <a:solidFill>
                  <a:schemeClr val="tx1">
                    <a:lumMod val="75000"/>
                    <a:lumOff val="25000"/>
                  </a:schemeClr>
                </a:solidFill>
                <a:sym typeface="Arial" panose="020B0604020202020204" pitchFamily="34" charset="0"/>
              </a:rPr>
              <a:t>。</a:t>
            </a:r>
            <a:endParaRPr lang="zh-CN" altLang="en-US" dirty="0">
              <a:solidFill>
                <a:schemeClr val="tx1">
                  <a:lumMod val="75000"/>
                  <a:lumOff val="25000"/>
                </a:schemeClr>
              </a:solidFill>
              <a:sym typeface="Arial" panose="020B0604020202020204" pitchFamily="34" charset="0"/>
            </a:endParaRPr>
          </a:p>
        </p:txBody>
      </p:sp>
      <p:sp>
        <p:nvSpPr>
          <p:cNvPr id="6" name="文本框 5"/>
          <p:cNvSpPr txBox="1"/>
          <p:nvPr>
            <p:custDataLst>
              <p:tags r:id="rId4"/>
            </p:custDataLst>
          </p:nvPr>
        </p:nvSpPr>
        <p:spPr>
          <a:xfrm>
            <a:off x="941069" y="2117725"/>
            <a:ext cx="10521587" cy="3599815"/>
          </a:xfrm>
          <a:prstGeom prst="rect">
            <a:avLst/>
          </a:prstGeom>
        </p:spPr>
        <p:txBody>
          <a:bodyPr wrap="square" anchor="t">
            <a:spAutoFit/>
          </a:bodyPr>
          <a:lstStyle>
            <a:defPPr>
              <a:defRPr lang="zh-CN"/>
            </a:defPPr>
            <a:lvl1pPr algn="ctr">
              <a:lnSpc>
                <a:spcPct val="130000"/>
              </a:lnSpc>
            </a:lvl1pPr>
          </a:lstStyle>
          <a:p>
            <a:pPr algn="just" fontAlgn="auto">
              <a:lnSpc>
                <a:spcPct val="150000"/>
              </a:lnSpc>
              <a:spcAft>
                <a:spcPts val="1200"/>
              </a:spcAft>
            </a:pPr>
            <a:r>
              <a:rPr sz="20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ea"/>
              </a:rPr>
              <a:t>3. 钢筋混凝土过梁</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当门窗洞口的跨度超过2m，或有较大振动荷载和可能产生不均匀沉降的房屋，应采用钢筋混凝土过梁。钢筋混凝土过梁有现浇和预制两种，它坚固耐久、施工方便，目前被广泛采用。</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钢筋混凝土过梁一般不受跨度的限制，过梁宽度一般同墙厚，高度与砖的皮数相适应，常为120mm、180mm、240mm，两端伸入墙内不小于240mm。</a:t>
            </a:r>
          </a:p>
          <a:p>
            <a:pPr algn="just" fontAlgn="auto">
              <a:lnSpc>
                <a:spcPct val="150000"/>
              </a:lnSpc>
              <a:spcAft>
                <a:spcPts val="1200"/>
              </a:spcAft>
            </a:pPr>
            <a:r>
              <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钢筋混凝土过梁的截面形状有矩形和L 形。矩形截面多用于内墙和外混水墙中，L形分为小挑口和大挑口断面，多用于外墙洞口的外侧。如果是考虑保温要求，也可以放在外墙内侧，此时应注意L 口朝向室外，如图2-3-25、图2-3-26 所示。过梁的选用应根据墙厚度确定过梁数量，根据洞口确定过梁型号。</a:t>
            </a:r>
          </a:p>
        </p:txBody>
      </p:sp>
      <p:cxnSp>
        <p:nvCxnSpPr>
          <p:cNvPr id="4" name="直接连接符 3"/>
          <p:cNvCxnSpPr/>
          <p:nvPr>
            <p:custDataLst>
              <p:tags r:id="rId5"/>
            </p:custDataLst>
          </p:nvPr>
        </p:nvCxnSpPr>
        <p:spPr>
          <a:xfrm>
            <a:off x="1016343" y="5954451"/>
            <a:ext cx="1188000" cy="0"/>
          </a:xfrm>
          <a:prstGeom prst="line">
            <a:avLst/>
          </a:prstGeom>
          <a:ln w="38100">
            <a:solidFill>
              <a:sysClr val="window" lastClr="FFFFFF">
                <a:lumMod val="50000"/>
              </a:sysClr>
            </a:solidFill>
          </a:ln>
        </p:spPr>
        <p:style>
          <a:lnRef idx="1">
            <a:srgbClr val="E84C22"/>
          </a:lnRef>
          <a:fillRef idx="0">
            <a:srgbClr val="E84C22"/>
          </a:fillRef>
          <a:effectRef idx="0">
            <a:srgbClr val="E84C22"/>
          </a:effectRef>
          <a:fontRef idx="minor">
            <a:sysClr val="windowText" lastClr="000000"/>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7"/>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8"/>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altLang="en-US" sz="3600" b="1" dirty="0" smtClean="0">
                <a:solidFill>
                  <a:srgbClr val="FF3300"/>
                </a:solidFill>
                <a:latin typeface="Arial" panose="020B0604020202020204" pitchFamily="34" charset="0"/>
                <a:sym typeface="+mn-ea"/>
              </a:rPr>
              <a:t>（八）</a:t>
            </a:r>
            <a:r>
              <a:rPr lang="zh-CN" sz="3600" b="1" dirty="0" smtClean="0">
                <a:solidFill>
                  <a:srgbClr val="FF3300"/>
                </a:solidFill>
                <a:latin typeface="Arial" panose="020B0604020202020204" pitchFamily="34" charset="0"/>
                <a:sym typeface="+mn-ea"/>
              </a:rPr>
              <a:t>窗台</a:t>
            </a:r>
            <a:endPar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endParaRPr>
          </a:p>
        </p:txBody>
      </p:sp>
      <p:grpSp>
        <p:nvGrpSpPr>
          <p:cNvPr id="9" name="组合 8"/>
          <p:cNvGrpSpPr/>
          <p:nvPr>
            <p:custDataLst>
              <p:tags r:id="rId5"/>
            </p:custDataLst>
          </p:nvPr>
        </p:nvGrpSpPr>
        <p:grpSpPr>
          <a:xfrm>
            <a:off x="988060" y="1617980"/>
            <a:ext cx="4440555" cy="2804795"/>
            <a:chOff x="7717" y="5903"/>
            <a:chExt cx="8888" cy="3485"/>
          </a:xfrm>
        </p:grpSpPr>
        <p:grpSp>
          <p:nvGrpSpPr>
            <p:cNvPr id="31" name="组合 30"/>
            <p:cNvGrpSpPr/>
            <p:nvPr/>
          </p:nvGrpSpPr>
          <p:grpSpPr>
            <a:xfrm>
              <a:off x="7717" y="5903"/>
              <a:ext cx="8888" cy="3485"/>
              <a:chOff x="4467232" y="4347872"/>
              <a:chExt cx="5369565" cy="2212362"/>
            </a:xfrm>
          </p:grpSpPr>
          <p:sp>
            <p:nvSpPr>
              <p:cNvPr id="32" name="矩形 31"/>
              <p:cNvSpPr/>
              <p:nvPr>
                <p:custDataLst>
                  <p:tags r:id="rId15"/>
                </p:custDataLst>
              </p:nvPr>
            </p:nvSpPr>
            <p:spPr>
              <a:xfrm>
                <a:off x="4467232" y="4347872"/>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6"/>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14"/>
              </p:custDataLst>
            </p:nvPr>
          </p:nvSpPr>
          <p:spPr>
            <a:xfrm>
              <a:off x="8347" y="6569"/>
              <a:ext cx="7628" cy="2153"/>
            </a:xfrm>
            <a:prstGeom prst="rect">
              <a:avLst/>
            </a:prstGeom>
            <a:noFill/>
          </p:spPr>
          <p:txBody>
            <a:bodyPr wrap="square" lIns="101600" tIns="0" rIns="82550" bIns="0" rtlCol="0" anchor="ctr" anchorCtr="0">
              <a:noAutofit/>
            </a:bodyPr>
            <a:lstStyle/>
            <a:p>
              <a:pPr algn="just" fontAlgn="auto">
                <a:lnSpc>
                  <a:spcPct val="130000"/>
                </a:lnSpc>
              </a:pP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窗台高度为900～1000mm，窗台高度低于800mm（住宅窗台低于900mm）应采取防护措施。窗台的净高或防护栏杆的高度均应从施工完成面起计算。窗台底面檐口处常做成锐角形或半圆凹槽，叫作滴水，以防雨水影响窗下墙体，污染墙面。</a:t>
              </a:r>
              <a:endParaRPr lang="zh-CN" altLang="en-US" sz="1600" b="1" dirty="0">
                <a:latin typeface="Arial" panose="020B0604020202020204" pitchFamily="34" charset="0"/>
                <a:sym typeface="+mn-ea"/>
              </a:endParaRPr>
            </a:p>
          </p:txBody>
        </p:sp>
      </p:grpSp>
      <p:sp>
        <p:nvSpPr>
          <p:cNvPr id="52" name="矩形 51"/>
          <p:cNvSpPr/>
          <p:nvPr>
            <p:custDataLst>
              <p:tags r:id="rId6"/>
            </p:custDataLst>
          </p:nvPr>
        </p:nvSpPr>
        <p:spPr>
          <a:xfrm>
            <a:off x="995045" y="4820285"/>
            <a:ext cx="10123805" cy="17462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893445" y="4746625"/>
            <a:ext cx="374650" cy="47307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0846435" y="6164580"/>
            <a:ext cx="374650" cy="47307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302385" y="5024120"/>
            <a:ext cx="9591040" cy="133921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algn="just"/>
            <a:r>
              <a:rPr lang="zh-CN" altLang="en-US" dirty="0">
                <a:solidFill>
                  <a:schemeClr val="tx1">
                    <a:lumMod val="85000"/>
                    <a:lumOff val="15000"/>
                  </a:schemeClr>
                </a:solidFill>
                <a:latin typeface="Arial" panose="020B0604020202020204" pitchFamily="34" charset="0"/>
                <a:ea typeface="微软雅黑" panose="020B0503020204020204" pitchFamily="34" charset="-122"/>
              </a:rPr>
              <a:t>（1）外窗台：外窗台一般低于内窗台面，并应形成5% 的外倾斜坡度，以利于排水。外窗台的构造有悬挑窗台和不悬挑窗台两种，如图2-3-27所示</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20"/>
          <a:stretch>
            <a:fillRect/>
          </a:stretch>
        </p:blipFill>
        <p:spPr>
          <a:xfrm>
            <a:off x="5428615" y="1567815"/>
            <a:ext cx="6422390" cy="29051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sz="3600" b="1" dirty="0">
                <a:solidFill>
                  <a:srgbClr val="FF3300"/>
                </a:solidFill>
                <a:latin typeface="Arial" panose="020B0604020202020204" pitchFamily="34" charset="0"/>
                <a:sym typeface="+mn-ea"/>
              </a:rPr>
              <a:t>窗台</a:t>
            </a:r>
            <a:endPar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endParaRPr>
          </a:p>
        </p:txBody>
      </p:sp>
      <p:grpSp>
        <p:nvGrpSpPr>
          <p:cNvPr id="9" name="组合 8"/>
          <p:cNvGrpSpPr/>
          <p:nvPr>
            <p:custDataLst>
              <p:tags r:id="rId5"/>
            </p:custDataLst>
          </p:nvPr>
        </p:nvGrpSpPr>
        <p:grpSpPr>
          <a:xfrm>
            <a:off x="827722" y="1781266"/>
            <a:ext cx="4440555" cy="2804795"/>
            <a:chOff x="7717" y="5903"/>
            <a:chExt cx="8888" cy="3485"/>
          </a:xfrm>
        </p:grpSpPr>
        <p:grpSp>
          <p:nvGrpSpPr>
            <p:cNvPr id="31" name="组合 30"/>
            <p:cNvGrpSpPr/>
            <p:nvPr/>
          </p:nvGrpSpPr>
          <p:grpSpPr>
            <a:xfrm>
              <a:off x="7717" y="5903"/>
              <a:ext cx="8888" cy="3485"/>
              <a:chOff x="4467232" y="4347872"/>
              <a:chExt cx="5369565" cy="2212362"/>
            </a:xfrm>
          </p:grpSpPr>
          <p:sp>
            <p:nvSpPr>
              <p:cNvPr id="32" name="矩形 31"/>
              <p:cNvSpPr/>
              <p:nvPr>
                <p:custDataLst>
                  <p:tags r:id="rId9"/>
                </p:custDataLst>
              </p:nvPr>
            </p:nvSpPr>
            <p:spPr>
              <a:xfrm>
                <a:off x="4467232" y="4347872"/>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8"/>
              </p:custDataLst>
            </p:nvPr>
          </p:nvSpPr>
          <p:spPr>
            <a:xfrm>
              <a:off x="8347" y="6569"/>
              <a:ext cx="7628" cy="2153"/>
            </a:xfrm>
            <a:prstGeom prst="rect">
              <a:avLst/>
            </a:prstGeom>
            <a:noFill/>
          </p:spPr>
          <p:txBody>
            <a:bodyPr wrap="square" lIns="101600" tIns="0" rIns="82550" bIns="0" rtlCol="0" anchor="ctr" anchorCtr="0">
              <a:noAutofit/>
            </a:bodyPr>
            <a:lstStyle/>
            <a:p>
              <a:pPr algn="just" fontAlgn="auto">
                <a:lnSpc>
                  <a:spcPct val="130000"/>
                </a:lnSpc>
              </a:pPr>
              <a:endParaRPr lang="zh-CN" altLang="en-US" sz="1600" b="1" dirty="0">
                <a:latin typeface="Arial" panose="020B0604020202020204" pitchFamily="34" charset="0"/>
                <a:sym typeface="+mn-ea"/>
              </a:endParaRPr>
            </a:p>
          </p:txBody>
        </p:sp>
      </p:grpSp>
      <p:sp>
        <p:nvSpPr>
          <p:cNvPr id="52" name="矩形 51"/>
          <p:cNvSpPr/>
          <p:nvPr>
            <p:custDataLst>
              <p:tags r:id="rId6"/>
            </p:custDataLst>
          </p:nvPr>
        </p:nvSpPr>
        <p:spPr>
          <a:xfrm>
            <a:off x="995045" y="4820285"/>
            <a:ext cx="10123805" cy="17462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文本框 7"/>
          <p:cNvSpPr txBox="1"/>
          <p:nvPr>
            <p:custDataLst>
              <p:tags r:id="rId7"/>
            </p:custDataLst>
          </p:nvPr>
        </p:nvSpPr>
        <p:spPr>
          <a:xfrm>
            <a:off x="1302385" y="5024120"/>
            <a:ext cx="9591040" cy="133921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algn="just"/>
            <a:endParaRPr lang="zh-CN" altLang="en-US"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4" name="矩形 3"/>
          <p:cNvSpPr/>
          <p:nvPr/>
        </p:nvSpPr>
        <p:spPr>
          <a:xfrm>
            <a:off x="1302385" y="2204804"/>
            <a:ext cx="3651136" cy="1477328"/>
          </a:xfrm>
          <a:prstGeom prst="rect">
            <a:avLst/>
          </a:prstGeom>
        </p:spPr>
        <p:txBody>
          <a:bodyPr wrap="square">
            <a:spAutoFit/>
          </a:bodyPr>
          <a:lstStyle/>
          <a:p>
            <a:r>
              <a:rPr lang="zh-CN" altLang="en-US" dirty="0"/>
              <a:t>（</a:t>
            </a:r>
            <a:r>
              <a:rPr lang="en-US" altLang="zh-CN" dirty="0"/>
              <a:t>2</a:t>
            </a:r>
            <a:r>
              <a:rPr lang="zh-CN" altLang="en-US" dirty="0"/>
              <a:t>）内窗台：内窗台一般为水平放置，通常结合室内装修做成水泥砂浆抹灰、木板或贴面砖等多种饰面形式。为便于安装暖气片，窗台下应预留凹龛，如图</a:t>
            </a:r>
            <a:r>
              <a:rPr lang="en-US" altLang="zh-CN" dirty="0" smtClean="0"/>
              <a:t>2-3-28</a:t>
            </a:r>
            <a:r>
              <a:rPr lang="zh-CN" altLang="en-US" dirty="0" smtClean="0"/>
              <a:t>所</a:t>
            </a:r>
            <a:r>
              <a:rPr lang="zh-CN" altLang="en-US" dirty="0"/>
              <a:t>示。</a:t>
            </a:r>
          </a:p>
        </p:txBody>
      </p:sp>
      <p:pic>
        <p:nvPicPr>
          <p:cNvPr id="4098"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19045" y="1781266"/>
            <a:ext cx="59912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143414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480704"/>
            <a:ext cx="7535545"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了解墙体的设计要求。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熟悉墙体的作用。</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掌握墙体的类型</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施工中要严格执行建筑技术规范，做到技术上精益求精，工程质量上</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一丝不苟</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，保证墙体工程的施工质量，为用户提供合格优质的产品。</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504021"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墙体的分类及要求</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7"/>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8"/>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4737826" cy="624840"/>
          </a:xfrm>
          <a:prstGeom prst="rect">
            <a:avLst/>
          </a:prstGeom>
          <a:noFill/>
        </p:spPr>
        <p:txBody>
          <a:bodyPr wrap="square" lIns="101600" tIns="38100" rIns="63500" bIns="38100" rtlCol="0">
            <a:noAutofit/>
          </a:bodyPr>
          <a:lstStyle/>
          <a:p>
            <a:r>
              <a:rPr lang="zh-CN" altLang="en-US" sz="3600" b="1" dirty="0">
                <a:solidFill>
                  <a:srgbClr val="FF3300"/>
                </a:solidFill>
                <a:latin typeface="Arial" panose="020B0604020202020204" pitchFamily="34" charset="0"/>
                <a:sym typeface="+mn-ea"/>
              </a:rPr>
              <a:t>（九）壁柱和门垛</a:t>
            </a:r>
            <a:endPar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endParaRPr>
          </a:p>
        </p:txBody>
      </p:sp>
      <p:grpSp>
        <p:nvGrpSpPr>
          <p:cNvPr id="9" name="组合 8"/>
          <p:cNvGrpSpPr/>
          <p:nvPr>
            <p:custDataLst>
              <p:tags r:id="rId5"/>
            </p:custDataLst>
          </p:nvPr>
        </p:nvGrpSpPr>
        <p:grpSpPr>
          <a:xfrm>
            <a:off x="988060" y="1617980"/>
            <a:ext cx="4440555" cy="2804795"/>
            <a:chOff x="7717" y="5903"/>
            <a:chExt cx="8888" cy="3485"/>
          </a:xfrm>
        </p:grpSpPr>
        <p:grpSp>
          <p:nvGrpSpPr>
            <p:cNvPr id="31" name="组合 30"/>
            <p:cNvGrpSpPr/>
            <p:nvPr/>
          </p:nvGrpSpPr>
          <p:grpSpPr>
            <a:xfrm>
              <a:off x="7717" y="5903"/>
              <a:ext cx="8888" cy="3485"/>
              <a:chOff x="4467232" y="4347872"/>
              <a:chExt cx="5369565" cy="2212362"/>
            </a:xfrm>
          </p:grpSpPr>
          <p:sp>
            <p:nvSpPr>
              <p:cNvPr id="32" name="矩形 31"/>
              <p:cNvSpPr/>
              <p:nvPr>
                <p:custDataLst>
                  <p:tags r:id="rId15"/>
                </p:custDataLst>
              </p:nvPr>
            </p:nvSpPr>
            <p:spPr>
              <a:xfrm>
                <a:off x="4467232" y="4347872"/>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6"/>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14"/>
              </p:custDataLst>
            </p:nvPr>
          </p:nvSpPr>
          <p:spPr>
            <a:xfrm>
              <a:off x="8347" y="6569"/>
              <a:ext cx="7628" cy="2153"/>
            </a:xfrm>
            <a:prstGeom prst="rect">
              <a:avLst/>
            </a:prstGeom>
            <a:noFill/>
          </p:spPr>
          <p:txBody>
            <a:bodyPr wrap="square" lIns="101600" tIns="0" rIns="82550" bIns="0" rtlCol="0" anchor="ctr" anchorCtr="0">
              <a:noAutofit/>
            </a:bodyPr>
            <a:lstStyle/>
            <a:p>
              <a:pPr algn="just" fontAlgn="auto">
                <a:lnSpc>
                  <a:spcPct val="130000"/>
                </a:lnSpc>
              </a:pP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当墙身承受集中荷载、开洞以及地震作用等因素的影响，致使墙体稳定性有所</a:t>
              </a:r>
              <a:r>
                <a:rPr lang="zh-CN" altLang="en-US" sz="1600"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降低</a:t>
              </a: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时，需要对墙体采取加固措施。通常采用带壁柱墙和门垛，作用是提高墙体的</a:t>
              </a:r>
              <a:r>
                <a:rPr lang="zh-CN" altLang="en-US" sz="1600"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刚度和</a:t>
              </a: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稳定性。</a:t>
              </a:r>
              <a:endParaRPr lang="zh-CN" altLang="en-US" sz="1600" b="1" dirty="0">
                <a:latin typeface="Arial" panose="020B0604020202020204" pitchFamily="34" charset="0"/>
                <a:sym typeface="+mn-ea"/>
              </a:endParaRPr>
            </a:p>
          </p:txBody>
        </p:sp>
      </p:grpSp>
      <p:sp>
        <p:nvSpPr>
          <p:cNvPr id="52" name="矩形 51"/>
          <p:cNvSpPr/>
          <p:nvPr>
            <p:custDataLst>
              <p:tags r:id="rId6"/>
            </p:custDataLst>
          </p:nvPr>
        </p:nvSpPr>
        <p:spPr>
          <a:xfrm>
            <a:off x="988061" y="4593772"/>
            <a:ext cx="10130790" cy="1972763"/>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893445" y="4472940"/>
            <a:ext cx="374650" cy="47307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0846435" y="6164580"/>
            <a:ext cx="374650" cy="47307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080770" y="4593772"/>
            <a:ext cx="10038715" cy="1970858"/>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algn="just"/>
            <a:r>
              <a:rPr lang="zh-CN" altLang="en-US" dirty="0">
                <a:solidFill>
                  <a:schemeClr val="tx1">
                    <a:lumMod val="85000"/>
                    <a:lumOff val="15000"/>
                  </a:schemeClr>
                </a:solidFill>
                <a:latin typeface="Arial" panose="020B0604020202020204" pitchFamily="34" charset="0"/>
                <a:ea typeface="微软雅黑" panose="020B0503020204020204" pitchFamily="34" charset="-122"/>
              </a:rPr>
              <a:t>带壁柱墙是指沿墙长度方向隔一定距离将墙体局部加厚形成墙面带垛地加劲墙体</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。当</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建筑物窗间墙上有集中荷载，而墙厚不足以承担其荷载时，或墙体的长度超过一定</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的限度</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时，对应</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240 mm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厚的砖墙为</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6 m</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，对应</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180 mm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厚的砖墙为</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4.8 m</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，对应砌块、</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料石墙</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为</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4.8 m</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。常在墙身适当位置加设突出于墙面的壁柱，尺寸一般为</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120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240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 </a:t>
            </a:r>
            <a:r>
              <a:rPr lang="en-US" altLang="zh-CN" dirty="0" smtClean="0">
                <a:solidFill>
                  <a:schemeClr val="tx1">
                    <a:lumMod val="85000"/>
                    <a:lumOff val="15000"/>
                  </a:schemeClr>
                </a:solidFill>
                <a:latin typeface="Arial" panose="020B0604020202020204" pitchFamily="34" charset="0"/>
                <a:ea typeface="微软雅黑" panose="020B0503020204020204" pitchFamily="34" charset="-122"/>
              </a:rPr>
              <a:t>mm×370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490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mm</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，如图</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2-3-29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所示。</a:t>
            </a:r>
          </a:p>
          <a:p>
            <a:pPr algn="just"/>
            <a:r>
              <a:rPr lang="zh-CN" altLang="en-US" dirty="0">
                <a:solidFill>
                  <a:schemeClr val="tx1">
                    <a:lumMod val="85000"/>
                    <a:lumOff val="15000"/>
                  </a:schemeClr>
                </a:solidFill>
                <a:latin typeface="Arial" panose="020B0604020202020204" pitchFamily="34" charset="0"/>
                <a:ea typeface="微软雅黑" panose="020B0503020204020204" pitchFamily="34" charset="-122"/>
              </a:rPr>
              <a:t>当墙上开设的门窗洞口处在两墙转角处，或丁字墙交接处，为了保证墙体的</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承载能力</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及稳定性和便于门框的安装，应设置门垛，门垛的尺寸为</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120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240</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mm×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墙厚</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，如</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图</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2-3-30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所示。</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20"/>
          <a:stretch>
            <a:fillRect/>
          </a:stretch>
        </p:blipFill>
        <p:spPr>
          <a:xfrm>
            <a:off x="5428615" y="1567815"/>
            <a:ext cx="6422390" cy="2905125"/>
          </a:xfrm>
          <a:prstGeom prst="rect">
            <a:avLst/>
          </a:prstGeom>
        </p:spPr>
      </p:pic>
    </p:spTree>
    <p:custDataLst>
      <p:tags r:id="rId1"/>
    </p:custDataLst>
    <p:extLst>
      <p:ext uri="{BB962C8B-B14F-4D97-AF65-F5344CB8AC3E}">
        <p14:creationId xmlns:p14="http://schemas.microsoft.com/office/powerpoint/2010/main" val="12353562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0"/>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1"/>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altLang="en-US" sz="3600" b="1" dirty="0">
                <a:solidFill>
                  <a:srgbClr val="FF3300"/>
                </a:solidFill>
                <a:latin typeface="Arial" panose="020B0604020202020204" pitchFamily="34" charset="0"/>
                <a:sym typeface="+mn-ea"/>
              </a:rPr>
              <a:t>（十）圈梁</a:t>
            </a:r>
          </a:p>
        </p:txBody>
      </p:sp>
      <p:grpSp>
        <p:nvGrpSpPr>
          <p:cNvPr id="9" name="组合 8"/>
          <p:cNvGrpSpPr/>
          <p:nvPr>
            <p:custDataLst>
              <p:tags r:id="rId5"/>
            </p:custDataLst>
          </p:nvPr>
        </p:nvGrpSpPr>
        <p:grpSpPr>
          <a:xfrm>
            <a:off x="1080988" y="1697657"/>
            <a:ext cx="9859155" cy="3396857"/>
            <a:chOff x="7903" y="6002"/>
            <a:chExt cx="8888" cy="3485"/>
          </a:xfrm>
        </p:grpSpPr>
        <p:grpSp>
          <p:nvGrpSpPr>
            <p:cNvPr id="31" name="组合 30"/>
            <p:cNvGrpSpPr/>
            <p:nvPr/>
          </p:nvGrpSpPr>
          <p:grpSpPr>
            <a:xfrm>
              <a:off x="7903" y="6002"/>
              <a:ext cx="8888" cy="3485"/>
              <a:chOff x="4579338" y="4410631"/>
              <a:chExt cx="5369565" cy="2212362"/>
            </a:xfrm>
          </p:grpSpPr>
          <p:sp>
            <p:nvSpPr>
              <p:cNvPr id="32" name="矩形 31"/>
              <p:cNvSpPr/>
              <p:nvPr>
                <p:custDataLst>
                  <p:tags r:id="rId8"/>
                </p:custDataLst>
              </p:nvPr>
            </p:nvSpPr>
            <p:spPr>
              <a:xfrm>
                <a:off x="4579338" y="4410631"/>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9"/>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7"/>
              </p:custDataLst>
            </p:nvPr>
          </p:nvSpPr>
          <p:spPr>
            <a:xfrm>
              <a:off x="8278" y="6248"/>
              <a:ext cx="7697" cy="2474"/>
            </a:xfrm>
            <a:prstGeom prst="rect">
              <a:avLst/>
            </a:prstGeom>
            <a:noFill/>
          </p:spPr>
          <p:txBody>
            <a:bodyPr wrap="square" lIns="101600" tIns="0" rIns="82550" bIns="0" rtlCol="0" anchor="ctr" anchorCtr="0">
              <a:noAutofit/>
            </a:bodyPr>
            <a:lstStyle/>
            <a:p>
              <a:pPr algn="just" fontAlgn="auto">
                <a:lnSpc>
                  <a:spcPct val="130000"/>
                </a:lnSpc>
              </a:pPr>
              <a:r>
                <a:rPr lang="zh-CN" altLang="en-US" sz="1600"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圈梁</a:t>
              </a: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的作用是加强房屋的空间刚度和整体性，减少由于基础的不均匀沉降、</a:t>
              </a:r>
              <a:r>
                <a:rPr lang="zh-CN" altLang="en-US" sz="1600"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振动荷载</a:t>
              </a: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而引起墙身开裂，并与构造柱一起形成骨架，提高抗震能力。在抗震设防地区，</a:t>
              </a:r>
            </a:p>
            <a:p>
              <a:pPr algn="just" fontAlgn="auto">
                <a:lnSpc>
                  <a:spcPct val="130000"/>
                </a:lnSpc>
              </a:pPr>
              <a:r>
                <a:rPr lang="zh-CN" altLang="en-US" sz="16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设置圈梁是减轻震害的重要构造措施。</a:t>
              </a:r>
              <a:endParaRPr lang="zh-CN" altLang="en-US" sz="1600" b="1" dirty="0">
                <a:latin typeface="Arial" panose="020B0604020202020204" pitchFamily="34" charset="0"/>
                <a:sym typeface="+mn-ea"/>
              </a:endParaRPr>
            </a:p>
          </p:txBody>
        </p:sp>
      </p:grpSp>
      <p:sp>
        <p:nvSpPr>
          <p:cNvPr id="52" name="矩形 51"/>
          <p:cNvSpPr/>
          <p:nvPr>
            <p:custDataLst>
              <p:tags r:id="rId6"/>
            </p:custDataLst>
          </p:nvPr>
        </p:nvSpPr>
        <p:spPr>
          <a:xfrm>
            <a:off x="995045" y="4820285"/>
            <a:ext cx="10123805" cy="17462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2353562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4356100"/>
          </a:xfrm>
          <a:prstGeom prst="rect">
            <a:avLst/>
          </a:prstGeom>
          <a:pattFill prst="ltDnDiag">
            <a:fgClr>
              <a:schemeClr val="accent2">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5" name="矩形 4"/>
          <p:cNvSpPr/>
          <p:nvPr>
            <p:custDataLst>
              <p:tags r:id="rId3"/>
            </p:custDataLst>
          </p:nvPr>
        </p:nvSpPr>
        <p:spPr>
          <a:xfrm>
            <a:off x="802427" y="1381406"/>
            <a:ext cx="10488559" cy="4205702"/>
          </a:xfrm>
          <a:prstGeom prst="rect">
            <a:avLst/>
          </a:prstGeom>
          <a:solidFill>
            <a:schemeClr val="bg1"/>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6" name="Title 6"/>
          <p:cNvSpPr txBox="1"/>
          <p:nvPr>
            <p:custDataLst>
              <p:tags r:id="rId4"/>
            </p:custDataLst>
          </p:nvPr>
        </p:nvSpPr>
        <p:spPr>
          <a:xfrm>
            <a:off x="644525" y="5586730"/>
            <a:ext cx="10808970" cy="68326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Light" panose="020B0502040204020203" pitchFamily="34" charset="-122"/>
                <a:cs typeface="微软雅黑" panose="020B0503020204020204" pitchFamily="34" charset="-122"/>
              </a:rPr>
              <a:t>圈梁有钢筋混凝土圈梁和钢筋砖圈梁两种。钢筋砖圈梁的高为4～6皮砖，在圈梁的底部和顶部的灰缝内铺设钢筋，钢筋不宜少于66，水平间距不宜大于120mm，砂浆强度不宜低于M5。现浇钢筋混凝土圈梁是主导做法，如图2-3-31所示。</a:t>
            </a:r>
          </a:p>
        </p:txBody>
      </p:sp>
      <p:sp>
        <p:nvSpPr>
          <p:cNvPr id="7" name="Title 6"/>
          <p:cNvSpPr txBox="1"/>
          <p:nvPr>
            <p:custDataLst>
              <p:tags r:id="rId5"/>
            </p:custDataLst>
          </p:nvPr>
        </p:nvSpPr>
        <p:spPr>
          <a:xfrm>
            <a:off x="457200" y="608400"/>
            <a:ext cx="11277600" cy="631152"/>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800"/>
              </a:spcAft>
              <a:buSzPct val="100000"/>
              <a:buFontTx/>
              <a:buNone/>
            </a:pPr>
            <a:r>
              <a:rPr kumimoji="0" lang="zh-CN" altLang="en-US" sz="3200" b="1" i="0" kern="1200" cap="none" spc="300" normalizeH="0" noProof="0" dirty="0">
                <a:ln w="3175">
                  <a:noFill/>
                  <a:prstDash val="dash"/>
                </a:ln>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rPr>
              <a:t>1.圈梁的类型</a:t>
            </a:r>
          </a:p>
        </p:txBody>
      </p:sp>
      <p:pic>
        <p:nvPicPr>
          <p:cNvPr id="8" name="图片 7" descr="C:\Users\kingsoft\Pictures\风景\cold-environment-forest-976916.jpgcold-environment-forest-976916"/>
          <p:cNvPicPr>
            <a:picLocks noChangeAspect="1"/>
          </p:cNvPicPr>
          <p:nvPr>
            <p:custDataLst>
              <p:tags r:id="rId6"/>
            </p:custDataLst>
          </p:nvPr>
        </p:nvPicPr>
        <p:blipFill rotWithShape="1">
          <a:blip r:embed="rId11"/>
          <a:srcRect l="1936" r="1936"/>
          <a:stretch>
            <a:fillRect/>
          </a:stretch>
        </p:blipFill>
        <p:spPr>
          <a:xfrm>
            <a:off x="1015853" y="1545552"/>
            <a:ext cx="10061700" cy="3877407"/>
          </a:xfrm>
          <a:prstGeom prst="rect">
            <a:avLst/>
          </a:prstGeom>
        </p:spPr>
      </p:pic>
      <p:grpSp>
        <p:nvGrpSpPr>
          <p:cNvPr id="12" name="组合 11"/>
          <p:cNvGrpSpPr/>
          <p:nvPr>
            <p:custDataLst>
              <p:tags r:id="rId7"/>
            </p:custDataLst>
          </p:nvPr>
        </p:nvGrpSpPr>
        <p:grpSpPr>
          <a:xfrm>
            <a:off x="11400304" y="434583"/>
            <a:ext cx="203545" cy="74612"/>
            <a:chOff x="9839643" y="910585"/>
            <a:chExt cx="203545" cy="74612"/>
          </a:xfrm>
        </p:grpSpPr>
        <p:cxnSp>
          <p:nvCxnSpPr>
            <p:cNvPr id="13" name="直接连接符 12"/>
            <p:cNvCxnSpPr/>
            <p:nvPr>
              <p:custDataLst>
                <p:tags r:id="rId8"/>
              </p:custDataLst>
            </p:nvPr>
          </p:nvCxnSpPr>
          <p:spPr>
            <a:xfrm>
              <a:off x="9839643" y="910585"/>
              <a:ext cx="20354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a:off x="9839643" y="985197"/>
              <a:ext cx="15557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4356100"/>
          </a:xfrm>
          <a:prstGeom prst="rect">
            <a:avLst/>
          </a:prstGeom>
          <a:pattFill prst="ltDnDiag">
            <a:fgClr>
              <a:srgbClr val="FBDDA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5" name="矩形 4"/>
          <p:cNvSpPr/>
          <p:nvPr>
            <p:custDataLst>
              <p:tags r:id="rId3"/>
            </p:custDataLst>
          </p:nvPr>
        </p:nvSpPr>
        <p:spPr>
          <a:xfrm>
            <a:off x="1457747" y="1382317"/>
            <a:ext cx="9177920" cy="4182350"/>
          </a:xfrm>
          <a:prstGeom prst="rect">
            <a:avLst/>
          </a:prstGeom>
          <a:solidFill>
            <a:schemeClr val="bg1"/>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6" name="Title 6"/>
          <p:cNvSpPr txBox="1"/>
          <p:nvPr>
            <p:custDataLst>
              <p:tags r:id="rId4"/>
            </p:custDataLst>
          </p:nvPr>
        </p:nvSpPr>
        <p:spPr>
          <a:xfrm>
            <a:off x="864870" y="5564505"/>
            <a:ext cx="10462260" cy="70485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spc="50" dirty="0">
                <a:ln w="3175">
                  <a:noFill/>
                  <a:prstDash val="dash"/>
                </a:ln>
                <a:solidFill>
                  <a:schemeClr val="tx1">
                    <a:lumMod val="65000"/>
                    <a:lumOff val="35000"/>
                  </a:schemeClr>
                </a:solidFill>
                <a:latin typeface="Arial" panose="020B0604020202020204" pitchFamily="34" charset="0"/>
                <a:ea typeface="微软雅黑 Light" panose="020B0502040204020203" pitchFamily="34" charset="-122"/>
                <a:cs typeface="微软雅黑" panose="020B0503020204020204" pitchFamily="34" charset="-122"/>
              </a:rPr>
              <a:t>现浇钢筋混凝土圈梁在墙身上的位置应考虑充分发挥作用并满足最小断面尺寸，一般有板底圈梁（圈梁位于屋盖、楼盖结构层下面）和板平圈梁（圈梁顶面与屋盖、楼盖结构层相平）两种放置方式，如图2-3-32 所示。</a:t>
            </a:r>
          </a:p>
        </p:txBody>
      </p:sp>
      <p:sp>
        <p:nvSpPr>
          <p:cNvPr id="7" name="Title 6"/>
          <p:cNvSpPr txBox="1"/>
          <p:nvPr>
            <p:custDataLst>
              <p:tags r:id="rId5"/>
            </p:custDataLst>
          </p:nvPr>
        </p:nvSpPr>
        <p:spPr>
          <a:xfrm>
            <a:off x="457200" y="608400"/>
            <a:ext cx="11277600" cy="631152"/>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800"/>
              </a:spcAft>
              <a:buSzPct val="100000"/>
              <a:buFontTx/>
              <a:buNone/>
            </a:pPr>
            <a:r>
              <a:rPr kumimoji="0" lang="zh-CN" altLang="en-US" sz="3200" b="1" i="0" kern="1200" cap="none" spc="300" normalizeH="0" noProof="0" dirty="0">
                <a:ln w="3175">
                  <a:noFill/>
                  <a:prstDash val="dash"/>
                </a:ln>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rPr>
              <a:t>2.圈梁在墙中的位置</a:t>
            </a:r>
          </a:p>
        </p:txBody>
      </p:sp>
      <p:pic>
        <p:nvPicPr>
          <p:cNvPr id="8" name="图片 7" descr="C:\Users\kingsoft\Pictures\风景\cold-environment-forest-976916.jpgcold-environment-forest-976916"/>
          <p:cNvPicPr>
            <a:picLocks noChangeAspect="1"/>
          </p:cNvPicPr>
          <p:nvPr>
            <p:custDataLst>
              <p:tags r:id="rId6"/>
            </p:custDataLst>
          </p:nvPr>
        </p:nvPicPr>
        <p:blipFill rotWithShape="1">
          <a:blip r:embed="rId12"/>
          <a:srcRect l="2196" r="2196"/>
          <a:stretch>
            <a:fillRect/>
          </a:stretch>
        </p:blipFill>
        <p:spPr>
          <a:xfrm>
            <a:off x="1644503" y="1545552"/>
            <a:ext cx="8804400" cy="3855878"/>
          </a:xfrm>
          <a:prstGeom prst="rect">
            <a:avLst/>
          </a:prstGeom>
        </p:spPr>
      </p:pic>
      <p:grpSp>
        <p:nvGrpSpPr>
          <p:cNvPr id="12" name="组合 11"/>
          <p:cNvGrpSpPr/>
          <p:nvPr>
            <p:custDataLst>
              <p:tags r:id="rId7"/>
            </p:custDataLst>
          </p:nvPr>
        </p:nvGrpSpPr>
        <p:grpSpPr>
          <a:xfrm>
            <a:off x="11400304" y="434583"/>
            <a:ext cx="203545" cy="74612"/>
            <a:chOff x="9839643" y="910585"/>
            <a:chExt cx="203545" cy="74612"/>
          </a:xfrm>
        </p:grpSpPr>
        <p:cxnSp>
          <p:nvCxnSpPr>
            <p:cNvPr id="13" name="直接连接符 12"/>
            <p:cNvCxnSpPr/>
            <p:nvPr>
              <p:custDataLst>
                <p:tags r:id="rId9"/>
              </p:custDataLst>
            </p:nvPr>
          </p:nvCxnSpPr>
          <p:spPr>
            <a:xfrm>
              <a:off x="9839643" y="910585"/>
              <a:ext cx="20354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a:off x="9839643" y="985197"/>
              <a:ext cx="15557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custDataLst>
              <p:tags r:id="rId8"/>
            </p:custDataLst>
          </p:nvPr>
        </p:nvSpPr>
        <p:spPr>
          <a:xfrm>
            <a:off x="608399" y="265165"/>
            <a:ext cx="1676400" cy="343235"/>
          </a:xfrm>
          <a:prstGeom prst="rect">
            <a:avLst/>
          </a:prstGeom>
          <a:noFill/>
        </p:spPr>
        <p:txBody>
          <a:bodyPr vert="horz" wrap="square" lIns="90000" rIns="90000" rtlCol="0">
            <a:noAutofit/>
          </a:bodyPr>
          <a:lstStyle/>
          <a:p>
            <a:pPr marL="0" marR="0" lvl="0" indent="0" algn="l" defTabSz="914400" rtl="0" eaLnBrk="1" fontAlgn="auto" latinLnBrk="0" hangingPunct="1">
              <a:lnSpc>
                <a:spcPct val="130000"/>
              </a:lnSpc>
              <a:spcBef>
                <a:spcPts val="1000"/>
              </a:spcBef>
              <a:spcAft>
                <a:spcPts val="1000"/>
              </a:spcAft>
              <a:buClrTx/>
              <a:buSzTx/>
              <a:buFontTx/>
              <a:buNone/>
            </a:pPr>
            <a:r>
              <a:rPr lang="zh-CN" altLang="en-US" sz="1400" b="1"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砖墙</a:t>
            </a:r>
            <a:r>
              <a:rPr lang="zh-CN" altLang="en-US" sz="140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细节</a:t>
            </a:r>
            <a:endParaRPr kumimoji="0" lang="en-US" altLang="zh-CN" sz="1400" i="0" u="none" strike="noStrike" kern="1200" cap="none" spc="0" normalizeH="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4356100"/>
          </a:xfrm>
          <a:prstGeom prst="rect">
            <a:avLst/>
          </a:prstGeom>
          <a:pattFill prst="ltDnDiag">
            <a:fgClr>
              <a:srgbClr val="FBDDA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5" name="矩形 4"/>
          <p:cNvSpPr/>
          <p:nvPr>
            <p:custDataLst>
              <p:tags r:id="rId3"/>
            </p:custDataLst>
          </p:nvPr>
        </p:nvSpPr>
        <p:spPr>
          <a:xfrm>
            <a:off x="377825" y="1605915"/>
            <a:ext cx="11362055" cy="3735070"/>
          </a:xfrm>
          <a:prstGeom prst="rect">
            <a:avLst/>
          </a:prstGeom>
          <a:solidFill>
            <a:schemeClr val="bg1"/>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6" name="Title 6"/>
          <p:cNvSpPr txBox="1"/>
          <p:nvPr>
            <p:custDataLst>
              <p:tags r:id="rId4"/>
            </p:custDataLst>
          </p:nvPr>
        </p:nvSpPr>
        <p:spPr>
          <a:xfrm>
            <a:off x="609299" y="5480616"/>
            <a:ext cx="10973401" cy="704849"/>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800" spc="50" dirty="0">
                <a:ln w="3175">
                  <a:noFill/>
                  <a:prstDash val="dash"/>
                </a:ln>
                <a:solidFill>
                  <a:schemeClr val="tx1">
                    <a:lumMod val="65000"/>
                    <a:lumOff val="35000"/>
                  </a:schemeClr>
                </a:solidFill>
                <a:latin typeface="Arial" panose="020B0604020202020204" pitchFamily="34" charset="0"/>
                <a:ea typeface="微软雅黑 Light" panose="020B0502040204020203" pitchFamily="34" charset="-122"/>
                <a:cs typeface="微软雅黑" panose="020B0503020204020204" pitchFamily="34" charset="-122"/>
              </a:rPr>
              <a:t>根据抗震规范对多层砌体结构的抗震构造要求，多层普通砖、多孔砖房屋的现浇钢筋混凝土圈梁设置位置应符合下列要求（表2-3-1）。</a:t>
            </a:r>
          </a:p>
        </p:txBody>
      </p:sp>
      <p:sp>
        <p:nvSpPr>
          <p:cNvPr id="7" name="Title 6"/>
          <p:cNvSpPr txBox="1"/>
          <p:nvPr>
            <p:custDataLst>
              <p:tags r:id="rId5"/>
            </p:custDataLst>
          </p:nvPr>
        </p:nvSpPr>
        <p:spPr>
          <a:xfrm>
            <a:off x="457200" y="608400"/>
            <a:ext cx="11277600" cy="631152"/>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800"/>
              </a:spcAft>
              <a:buSzPct val="100000"/>
              <a:buFontTx/>
              <a:buNone/>
            </a:pPr>
            <a:r>
              <a:rPr kumimoji="0" lang="zh-CN" altLang="en-US" sz="3200" b="1" i="0" kern="1200" cap="none" spc="300" normalizeH="0" noProof="0" dirty="0">
                <a:ln w="3175">
                  <a:noFill/>
                  <a:prstDash val="dash"/>
                </a:ln>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rPr>
              <a:t>3.圈梁的设置原则</a:t>
            </a:r>
          </a:p>
        </p:txBody>
      </p:sp>
      <p:pic>
        <p:nvPicPr>
          <p:cNvPr id="8" name="图片 7" descr="C:\Users\kingsoft\Pictures\风景\cold-environment-forest-976916.jpgcold-environment-forest-976916"/>
          <p:cNvPicPr>
            <a:picLocks noChangeAspect="1"/>
          </p:cNvPicPr>
          <p:nvPr>
            <p:custDataLst>
              <p:tags r:id="rId6"/>
            </p:custDataLst>
          </p:nvPr>
        </p:nvPicPr>
        <p:blipFill rotWithShape="1">
          <a:blip r:embed="rId12"/>
          <a:srcRect l="25" r="246"/>
          <a:stretch>
            <a:fillRect/>
          </a:stretch>
        </p:blipFill>
        <p:spPr>
          <a:xfrm>
            <a:off x="442595" y="1833245"/>
            <a:ext cx="11205210" cy="3280410"/>
          </a:xfrm>
          <a:prstGeom prst="rect">
            <a:avLst/>
          </a:prstGeom>
        </p:spPr>
      </p:pic>
      <p:grpSp>
        <p:nvGrpSpPr>
          <p:cNvPr id="12" name="组合 11"/>
          <p:cNvGrpSpPr/>
          <p:nvPr>
            <p:custDataLst>
              <p:tags r:id="rId7"/>
            </p:custDataLst>
          </p:nvPr>
        </p:nvGrpSpPr>
        <p:grpSpPr>
          <a:xfrm>
            <a:off x="11400304" y="434583"/>
            <a:ext cx="203545" cy="74612"/>
            <a:chOff x="9839643" y="910585"/>
            <a:chExt cx="203545" cy="74612"/>
          </a:xfrm>
        </p:grpSpPr>
        <p:cxnSp>
          <p:nvCxnSpPr>
            <p:cNvPr id="13" name="直接连接符 12"/>
            <p:cNvCxnSpPr/>
            <p:nvPr>
              <p:custDataLst>
                <p:tags r:id="rId9"/>
              </p:custDataLst>
            </p:nvPr>
          </p:nvCxnSpPr>
          <p:spPr>
            <a:xfrm>
              <a:off x="9839643" y="910585"/>
              <a:ext cx="20354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a:off x="9839643" y="985197"/>
              <a:ext cx="15557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custDataLst>
              <p:tags r:id="rId8"/>
            </p:custDataLst>
          </p:nvPr>
        </p:nvSpPr>
        <p:spPr>
          <a:xfrm>
            <a:off x="608399" y="265165"/>
            <a:ext cx="1676400" cy="343235"/>
          </a:xfrm>
          <a:prstGeom prst="rect">
            <a:avLst/>
          </a:prstGeom>
          <a:noFill/>
        </p:spPr>
        <p:txBody>
          <a:bodyPr vert="horz" wrap="square" lIns="90000" rIns="90000" rtlCol="0">
            <a:noAutofit/>
          </a:bodyPr>
          <a:lstStyle/>
          <a:p>
            <a:pPr marL="0" marR="0" lvl="0" indent="0" algn="l" defTabSz="914400" rtl="0" eaLnBrk="1" fontAlgn="auto" latinLnBrk="0" hangingPunct="1">
              <a:lnSpc>
                <a:spcPct val="130000"/>
              </a:lnSpc>
              <a:spcBef>
                <a:spcPts val="1000"/>
              </a:spcBef>
              <a:spcAft>
                <a:spcPts val="1000"/>
              </a:spcAft>
              <a:buClrTx/>
              <a:buSzTx/>
              <a:buFontTx/>
              <a:buNone/>
            </a:pPr>
            <a:r>
              <a:rPr lang="zh-CN" altLang="en-US" sz="1400" b="1"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砖墙</a:t>
            </a:r>
            <a:r>
              <a:rPr lang="zh-CN" altLang="en-US" sz="140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细节</a:t>
            </a:r>
            <a:endParaRPr kumimoji="0" lang="en-US" altLang="zh-CN" sz="1400" b="0" i="0" u="none" strike="noStrike" kern="1200" cap="none" spc="0" normalizeH="0" noProof="0" dirty="0">
              <a:ln>
                <a:noFill/>
              </a:ln>
              <a:solidFill>
                <a:schemeClr val="tx1">
                  <a:lumMod val="65000"/>
                  <a:lumOff val="35000"/>
                </a:schemeClr>
              </a:solidFill>
              <a:effectLst/>
              <a:uLnTx/>
              <a:uFillTx/>
              <a:latin typeface="Arial" panose="020B0604020202020204" pitchFamily="34" charset="0"/>
              <a:ea typeface="微软雅黑 Light" panose="020B0502040204020203" pitchFamily="34" charset="-122"/>
              <a:cs typeface="Arial" panose="020B0604020202020204" pitchFamily="34" charset="0"/>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0035" y="1962150"/>
            <a:ext cx="2626995" cy="3453130"/>
            <a:chOff x="3908425" y="969169"/>
            <a:chExt cx="2174875" cy="2858294"/>
          </a:xfrm>
          <a:solidFill>
            <a:schemeClr val="accent1"/>
          </a:solidFill>
        </p:grpSpPr>
        <p:sp>
          <p:nvSpPr>
            <p:cNvPr id="4"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6"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8" name="椭圆 7"/>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grpSp>
      <p:grpSp>
        <p:nvGrpSpPr>
          <p:cNvPr id="20" name="组合 19"/>
          <p:cNvGrpSpPr/>
          <p:nvPr/>
        </p:nvGrpSpPr>
        <p:grpSpPr>
          <a:xfrm>
            <a:off x="0" y="5415280"/>
            <a:ext cx="5400040" cy="1151890"/>
            <a:chOff x="0" y="8528"/>
            <a:chExt cx="8504" cy="1814"/>
          </a:xfrm>
        </p:grpSpPr>
        <p:sp>
          <p:nvSpPr>
            <p:cNvPr id="9" name="矩形 8"/>
            <p:cNvSpPr/>
            <p:nvPr/>
          </p:nvSpPr>
          <p:spPr>
            <a:xfrm>
              <a:off x="0" y="8528"/>
              <a:ext cx="8504" cy="18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2" name="矩形 11"/>
            <p:cNvSpPr/>
            <p:nvPr/>
          </p:nvSpPr>
          <p:spPr>
            <a:xfrm>
              <a:off x="317" y="8704"/>
              <a:ext cx="7874" cy="1465"/>
            </a:xfrm>
            <a:prstGeom prst="rect">
              <a:avLst/>
            </a:prstGeom>
          </p:spPr>
          <p:txBody>
            <a:bodyPr wrap="square" lIns="68580" tIns="34290" rIns="68580" bIns="34290" anchor="ctr" anchorCtr="0">
              <a:spAutoFit/>
            </a:bodyPr>
            <a:lstStyle/>
            <a:p>
              <a:pPr algn="ctr">
                <a:lnSpc>
                  <a:spcPct val="100000"/>
                </a:lnSpc>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Source Han Sans K Medium" panose="020B0600000000000000" pitchFamily="34" charset="-128"/>
                </a:rPr>
                <a:t>（1）圈梁宜连续地设在同一水平面上，并形成封闭状；当圈梁被门窗洞口截断时，应在洞口上部增设相同截面的附加圈梁。附加圈梁与圈梁的搭接长度不应小于其中到中垂直间距的2倍，且不得小于1m。</a:t>
              </a:r>
            </a:p>
          </p:txBody>
        </p:sp>
      </p:grpSp>
      <p:grpSp>
        <p:nvGrpSpPr>
          <p:cNvPr id="19" name="组合 18"/>
          <p:cNvGrpSpPr/>
          <p:nvPr/>
        </p:nvGrpSpPr>
        <p:grpSpPr>
          <a:xfrm>
            <a:off x="2908300" y="4267835"/>
            <a:ext cx="5400040" cy="1151890"/>
            <a:chOff x="4580" y="6721"/>
            <a:chExt cx="8504" cy="1814"/>
          </a:xfrm>
        </p:grpSpPr>
        <p:sp>
          <p:nvSpPr>
            <p:cNvPr id="10" name="矩形 9"/>
            <p:cNvSpPr/>
            <p:nvPr/>
          </p:nvSpPr>
          <p:spPr>
            <a:xfrm>
              <a:off x="4580" y="6721"/>
              <a:ext cx="8504" cy="1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3" name="矩形 12"/>
            <p:cNvSpPr/>
            <p:nvPr/>
          </p:nvSpPr>
          <p:spPr>
            <a:xfrm>
              <a:off x="5065" y="7136"/>
              <a:ext cx="7532" cy="988"/>
            </a:xfrm>
            <a:prstGeom prst="rect">
              <a:avLst/>
            </a:prstGeom>
          </p:spPr>
          <p:txBody>
            <a:bodyPr wrap="square" lIns="68580" tIns="34290" rIns="68580" bIns="34290" anchor="ctr" anchorCtr="0">
              <a:spAutoFit/>
            </a:bodyPr>
            <a:lstStyle/>
            <a:p>
              <a:pPr algn="ctr">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Source Han Sans K Medium" panose="020B0600000000000000" pitchFamily="34" charset="-128"/>
                </a:rPr>
                <a:t>（2）纵横墙交接处的圈梁应有可靠的连接。刚弹性和弹性方案房屋，圈梁应与屋架、大梁等构件可靠连接。</a:t>
              </a:r>
            </a:p>
          </p:txBody>
        </p:sp>
      </p:grpSp>
      <p:grpSp>
        <p:nvGrpSpPr>
          <p:cNvPr id="18" name="组合 17"/>
          <p:cNvGrpSpPr/>
          <p:nvPr/>
        </p:nvGrpSpPr>
        <p:grpSpPr>
          <a:xfrm>
            <a:off x="4305935" y="3115945"/>
            <a:ext cx="5400040" cy="1151890"/>
            <a:chOff x="6776" y="4907"/>
            <a:chExt cx="8504" cy="1814"/>
          </a:xfrm>
        </p:grpSpPr>
        <p:sp>
          <p:nvSpPr>
            <p:cNvPr id="11" name="矩形 10"/>
            <p:cNvSpPr/>
            <p:nvPr/>
          </p:nvSpPr>
          <p:spPr>
            <a:xfrm>
              <a:off x="6776" y="4907"/>
              <a:ext cx="8504" cy="18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chorCtr="0"/>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4" name="矩形 13"/>
            <p:cNvSpPr/>
            <p:nvPr/>
          </p:nvSpPr>
          <p:spPr>
            <a:xfrm>
              <a:off x="6791" y="5083"/>
              <a:ext cx="8476" cy="1465"/>
            </a:xfrm>
            <a:prstGeom prst="rect">
              <a:avLst/>
            </a:prstGeom>
          </p:spPr>
          <p:txBody>
            <a:bodyPr wrap="square" lIns="68580" tIns="34290" rIns="68580" bIns="34290" anchor="ctr" anchorCtr="0">
              <a:spAutoFit/>
            </a:bodyPr>
            <a:lstStyle/>
            <a:p>
              <a:pPr algn="ctr">
                <a:lnSpc>
                  <a:spcPct val="100000"/>
                </a:lnSpc>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Source Han Sans K Medium" panose="020B0600000000000000" pitchFamily="34" charset="-128"/>
                </a:rPr>
                <a:t>（3）钢筋混凝土圈梁的宽度宜与墙厚相同，当墙厚h ≥ 240mm 时，其宽度不宜小于2h/3。圈梁高度不应小于120mm。纵向钢筋不应少于4φ10，绑扎接头的搭接长度按受拉钢筋考虑，箍筋间距不应大于300mm。</a:t>
              </a:r>
            </a:p>
          </p:txBody>
        </p:sp>
      </p:grpSp>
      <p:grpSp>
        <p:nvGrpSpPr>
          <p:cNvPr id="17" name="组合 16"/>
          <p:cNvGrpSpPr/>
          <p:nvPr/>
        </p:nvGrpSpPr>
        <p:grpSpPr>
          <a:xfrm>
            <a:off x="5703570" y="1975485"/>
            <a:ext cx="5400040" cy="1151890"/>
            <a:chOff x="8980" y="3111"/>
            <a:chExt cx="8504" cy="1814"/>
          </a:xfrm>
        </p:grpSpPr>
        <p:sp>
          <p:nvSpPr>
            <p:cNvPr id="15" name="矩形 14"/>
            <p:cNvSpPr/>
            <p:nvPr/>
          </p:nvSpPr>
          <p:spPr>
            <a:xfrm>
              <a:off x="8980" y="3111"/>
              <a:ext cx="8504" cy="1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6" name="矩形 15"/>
            <p:cNvSpPr/>
            <p:nvPr/>
          </p:nvSpPr>
          <p:spPr>
            <a:xfrm>
              <a:off x="8980" y="3744"/>
              <a:ext cx="8504" cy="548"/>
            </a:xfrm>
            <a:prstGeom prst="rect">
              <a:avLst/>
            </a:prstGeom>
          </p:spPr>
          <p:txBody>
            <a:bodyPr wrap="square" lIns="68580" tIns="34290" rIns="68580" bIns="34290" anchor="ctr" anchorCtr="0">
              <a:spAutoFit/>
            </a:bodyPr>
            <a:lstStyle/>
            <a:p>
              <a:pPr algn="ctr">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Source Han Sans K Medium" panose="020B0600000000000000" pitchFamily="34" charset="-128"/>
                </a:rPr>
                <a:t>（4）圈梁兼作过梁时，过梁部分的钢筋应按计算用量另行增配。</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4. 圈梁的构造要求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71880" y="353060"/>
            <a:ext cx="4589780" cy="583565"/>
          </a:xfrm>
          <a:prstGeom prst="rect">
            <a:avLst/>
          </a:prstGeom>
          <a:noFill/>
        </p:spPr>
        <p:txBody>
          <a:bodyPr wrap="square" rtlCol="0">
            <a:spAutoFit/>
          </a:bodyPr>
          <a:lstStyle/>
          <a:p>
            <a:r>
              <a:rPr sz="32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lt"/>
              </a:rPr>
              <a:t>构造柱</a:t>
            </a:r>
          </a:p>
        </p:txBody>
      </p:sp>
      <p:grpSp>
        <p:nvGrpSpPr>
          <p:cNvPr id="7" name="组合 6"/>
          <p:cNvGrpSpPr/>
          <p:nvPr/>
        </p:nvGrpSpPr>
        <p:grpSpPr>
          <a:xfrm>
            <a:off x="1122882" y="1595273"/>
            <a:ext cx="4203700" cy="528955"/>
            <a:chOff x="9731" y="2369"/>
            <a:chExt cx="6620" cy="833"/>
          </a:xfrm>
        </p:grpSpPr>
        <p:sp>
          <p:nvSpPr>
            <p:cNvPr id="8" name="椭圆 7"/>
            <p:cNvSpPr/>
            <p:nvPr/>
          </p:nvSpPr>
          <p:spPr>
            <a:xfrm>
              <a:off x="9731" y="2369"/>
              <a:ext cx="741" cy="741"/>
            </a:xfrm>
            <a:prstGeom prst="ellipse">
              <a:avLst/>
            </a:prstGeom>
            <a:solidFill>
              <a:srgbClr val="015B9A"/>
            </a:solidFill>
            <a:ln w="412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10611" y="2380"/>
              <a:ext cx="5740" cy="822"/>
            </a:xfrm>
            <a:prstGeom prst="rect">
              <a:avLst/>
            </a:prstGeom>
            <a:noFill/>
          </p:spPr>
          <p:txBody>
            <a:bodyPr wrap="square" rtlCol="0">
              <a:spAutoFit/>
            </a:bodyPr>
            <a:lstStyle/>
            <a:p>
              <a:r>
                <a:rPr lang="zh-CN" altLang="en-US" sz="2800" b="1" dirty="0">
                  <a:solidFill>
                    <a:schemeClr val="tx1"/>
                  </a:solidFill>
                  <a:uFillTx/>
                  <a:latin typeface="微软雅黑" panose="020B0503020204020204" pitchFamily="34" charset="-122"/>
                  <a:ea typeface="微软雅黑" panose="020B0503020204020204" pitchFamily="34" charset="-122"/>
                  <a:cs typeface="+mn-ea"/>
                  <a:sym typeface="+mn-lt"/>
                </a:rPr>
                <a:t>1. 构造柱的设置部位</a:t>
              </a:r>
            </a:p>
          </p:txBody>
        </p:sp>
      </p:grpSp>
      <p:sp>
        <p:nvSpPr>
          <p:cNvPr id="10" name="文本框 9"/>
          <p:cNvSpPr txBox="1"/>
          <p:nvPr/>
        </p:nvSpPr>
        <p:spPr>
          <a:xfrm>
            <a:off x="1071880" y="2421255"/>
            <a:ext cx="6503035" cy="475615"/>
          </a:xfrm>
          <a:prstGeom prst="rect">
            <a:avLst/>
          </a:prstGeom>
          <a:noFill/>
        </p:spPr>
        <p:txBody>
          <a:bodyPr wrap="square" rtlCol="0">
            <a:spAutoFit/>
          </a:bodyPr>
          <a:lstStyle/>
          <a:p>
            <a:pPr algn="l">
              <a:lnSpc>
                <a:spcPct val="125000"/>
              </a:lnSpc>
            </a:pPr>
            <a:r>
              <a:rPr lang="en-US" altLang="zh-CN" sz="20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2000"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构造柱设置部位，一般情况下应符合表2-3-3 的要求。</a:t>
            </a:r>
          </a:p>
        </p:txBody>
      </p:sp>
      <p:pic>
        <p:nvPicPr>
          <p:cNvPr id="2" name="图片 1"/>
          <p:cNvPicPr>
            <a:picLocks noChangeAspect="1"/>
          </p:cNvPicPr>
          <p:nvPr/>
        </p:nvPicPr>
        <p:blipFill>
          <a:blip r:embed="rId2"/>
          <a:stretch>
            <a:fillRect/>
          </a:stretch>
        </p:blipFill>
        <p:spPr>
          <a:xfrm>
            <a:off x="1024255" y="2896870"/>
            <a:ext cx="10142999" cy="378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71880" y="353060"/>
            <a:ext cx="4589780" cy="583565"/>
          </a:xfrm>
          <a:prstGeom prst="rect">
            <a:avLst/>
          </a:prstGeom>
          <a:noFill/>
        </p:spPr>
        <p:txBody>
          <a:bodyPr wrap="square" rtlCol="0">
            <a:spAutoFit/>
          </a:bodyPr>
          <a:lstStyle/>
          <a:p>
            <a:r>
              <a:rPr sz="32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lt"/>
              </a:rPr>
              <a:t>构造柱</a:t>
            </a:r>
          </a:p>
        </p:txBody>
      </p:sp>
      <p:grpSp>
        <p:nvGrpSpPr>
          <p:cNvPr id="7" name="组合 6"/>
          <p:cNvGrpSpPr/>
          <p:nvPr/>
        </p:nvGrpSpPr>
        <p:grpSpPr>
          <a:xfrm>
            <a:off x="1122882" y="1595273"/>
            <a:ext cx="10177145" cy="528955"/>
            <a:chOff x="9731" y="2369"/>
            <a:chExt cx="16027" cy="833"/>
          </a:xfrm>
        </p:grpSpPr>
        <p:sp>
          <p:nvSpPr>
            <p:cNvPr id="8" name="椭圆 7"/>
            <p:cNvSpPr/>
            <p:nvPr/>
          </p:nvSpPr>
          <p:spPr>
            <a:xfrm>
              <a:off x="9731" y="2369"/>
              <a:ext cx="741" cy="741"/>
            </a:xfrm>
            <a:prstGeom prst="ellipse">
              <a:avLst/>
            </a:prstGeom>
            <a:solidFill>
              <a:srgbClr val="015B9A"/>
            </a:solidFill>
            <a:ln w="412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10611" y="2380"/>
              <a:ext cx="15147" cy="822"/>
            </a:xfrm>
            <a:prstGeom prst="rect">
              <a:avLst/>
            </a:prstGeom>
            <a:noFill/>
          </p:spPr>
          <p:txBody>
            <a:bodyPr wrap="square" rtlCol="0">
              <a:spAutoFit/>
            </a:bodyPr>
            <a:lstStyle/>
            <a:p>
              <a:r>
                <a:rPr lang="zh-CN" altLang="en-US" sz="2800" b="1" dirty="0">
                  <a:solidFill>
                    <a:schemeClr val="tx1"/>
                  </a:solidFill>
                  <a:uFillTx/>
                  <a:latin typeface="微软雅黑" panose="020B0503020204020204" pitchFamily="34" charset="-122"/>
                  <a:ea typeface="微软雅黑" panose="020B0503020204020204" pitchFamily="34" charset="-122"/>
                  <a:cs typeface="+mn-ea"/>
                  <a:sym typeface="+mn-lt"/>
                </a:rPr>
                <a:t>2. 多层普通砖、多孔砖房屋的构造柱应符合下列要求</a:t>
              </a:r>
            </a:p>
          </p:txBody>
        </p:sp>
      </p:grpSp>
      <p:sp>
        <p:nvSpPr>
          <p:cNvPr id="10" name="文本框 9"/>
          <p:cNvSpPr txBox="1"/>
          <p:nvPr/>
        </p:nvSpPr>
        <p:spPr>
          <a:xfrm>
            <a:off x="1071880" y="2421255"/>
            <a:ext cx="10037445" cy="2861310"/>
          </a:xfrm>
          <a:prstGeom prst="rect">
            <a:avLst/>
          </a:prstGeom>
          <a:noFill/>
        </p:spPr>
        <p:txBody>
          <a:bodyPr wrap="square" rtlCol="0">
            <a:spAutoFit/>
          </a:bodyPr>
          <a:lstStyle/>
          <a:p>
            <a:pPr algn="just">
              <a:lnSpc>
                <a:spcPct val="125000"/>
              </a:lnSpc>
            </a:pPr>
            <a:r>
              <a:rPr lang="en-US" altLang="zh-CN"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（1）构造柱最小截面可采用240mm×180mm，纵向钢筋宜采用</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el-GR" altLang="zh-CN" i="1"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Φ</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12</a:t>
            </a: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，箍筋间距不宜大于250mm，且在柱上、下端宜适当加密；7 度时超过六层、8 度时超过五层和9 度时，构造柱纵向钢筋宜采用</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el-GR" altLang="zh-CN" i="1"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Φ</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14</a:t>
            </a: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，箍筋间距不应大于200mm；房屋四角的构造柱可适当加大截面及配筋。</a:t>
            </a:r>
          </a:p>
          <a:p>
            <a:pPr algn="just">
              <a:lnSpc>
                <a:spcPct val="125000"/>
              </a:lnSpc>
            </a:pP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（2）构造柱与墙连接处应砌成马牙槎，并应沿墙高每隔500mm 设</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el-GR" altLang="zh-CN" i="1"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Φ</a:t>
            </a:r>
            <a:r>
              <a:rPr lang="zh-CN" altLang="en-US" dirty="0" smtClean="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6 </a:t>
            </a: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拉结钢筋，每边伸入墙内不宜小于1m。</a:t>
            </a:r>
          </a:p>
          <a:p>
            <a:pPr algn="just">
              <a:lnSpc>
                <a:spcPct val="125000"/>
              </a:lnSpc>
            </a:pP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（3）构造柱与圈梁连接处，构造柱的纵筋应穿过圈梁，保证构造柱纵筋上下贯通。</a:t>
            </a:r>
          </a:p>
          <a:p>
            <a:pPr algn="just">
              <a:lnSpc>
                <a:spcPct val="125000"/>
              </a:lnSpc>
            </a:pP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（4）构造柱可不单独设置基础，但应伸入室外地面下500mm，或与埋深小于500mm 的基础圈梁相连。</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71880" y="353060"/>
            <a:ext cx="4589780" cy="583565"/>
          </a:xfrm>
          <a:prstGeom prst="rect">
            <a:avLst/>
          </a:prstGeom>
          <a:noFill/>
        </p:spPr>
        <p:txBody>
          <a:bodyPr wrap="square" rtlCol="0">
            <a:spAutoFit/>
          </a:bodyPr>
          <a:lstStyle/>
          <a:p>
            <a:r>
              <a:rPr sz="32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lt"/>
              </a:rPr>
              <a:t>烧结多孔砖的细部构造</a:t>
            </a:r>
          </a:p>
        </p:txBody>
      </p:sp>
      <p:sp>
        <p:nvSpPr>
          <p:cNvPr id="10" name="文本框 9"/>
          <p:cNvSpPr txBox="1"/>
          <p:nvPr/>
        </p:nvSpPr>
        <p:spPr>
          <a:xfrm>
            <a:off x="922655" y="2974975"/>
            <a:ext cx="4271645" cy="1822450"/>
          </a:xfrm>
          <a:prstGeom prst="rect">
            <a:avLst/>
          </a:prstGeom>
          <a:noFill/>
        </p:spPr>
        <p:txBody>
          <a:bodyPr wrap="square" rtlCol="0">
            <a:spAutoFit/>
          </a:bodyPr>
          <a:lstStyle/>
          <a:p>
            <a:pPr algn="just">
              <a:lnSpc>
                <a:spcPct val="125000"/>
              </a:lnSpc>
            </a:pPr>
            <a:r>
              <a:rPr lang="en-US" altLang="zh-CN"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dirty="0">
                <a:solidFill>
                  <a:schemeClr val="tx1">
                    <a:alpha val="76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烧结多孔砖的尺寸与普通砖相似，只是高度符合模数数列的要求。墙身细部构造可参考普通砖墙细部构造要求。烧结多孔砖墙的墙身节点详图如图2-3-38、图2-3-39、图2-3-40 所示。</a:t>
            </a:r>
          </a:p>
        </p:txBody>
      </p:sp>
      <p:pic>
        <p:nvPicPr>
          <p:cNvPr id="2" name="图片 1"/>
          <p:cNvPicPr>
            <a:picLocks noChangeAspect="1"/>
          </p:cNvPicPr>
          <p:nvPr/>
        </p:nvPicPr>
        <p:blipFill>
          <a:blip r:embed="rId2"/>
          <a:stretch>
            <a:fillRect/>
          </a:stretch>
        </p:blipFill>
        <p:spPr>
          <a:xfrm>
            <a:off x="5194300" y="1090930"/>
            <a:ext cx="6296025" cy="55911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71880" y="353060"/>
            <a:ext cx="4589780" cy="583565"/>
          </a:xfrm>
          <a:prstGeom prst="rect">
            <a:avLst/>
          </a:prstGeom>
          <a:noFill/>
        </p:spPr>
        <p:txBody>
          <a:bodyPr wrap="square" rtlCol="0">
            <a:spAutoFit/>
          </a:bodyPr>
          <a:lstStyle/>
          <a:p>
            <a:r>
              <a:rPr sz="3200" b="1" dirty="0">
                <a:solidFill>
                  <a:srgbClr val="F87616"/>
                </a:solidFill>
                <a:latin typeface="微软雅黑" panose="020B0503020204020204" pitchFamily="34" charset="-122"/>
                <a:ea typeface="微软雅黑" panose="020B0503020204020204" pitchFamily="34" charset="-122"/>
                <a:cs typeface="微软雅黑" panose="020B0503020204020204" pitchFamily="34" charset="-122"/>
                <a:sym typeface="+mn-lt"/>
              </a:rPr>
              <a:t>烧结多孔砖的细部构造</a:t>
            </a:r>
          </a:p>
        </p:txBody>
      </p:sp>
      <p:pic>
        <p:nvPicPr>
          <p:cNvPr id="3" name="图片 2"/>
          <p:cNvPicPr>
            <a:picLocks noChangeAspect="1"/>
          </p:cNvPicPr>
          <p:nvPr/>
        </p:nvPicPr>
        <p:blipFill>
          <a:blip r:embed="rId2"/>
          <a:stretch>
            <a:fillRect/>
          </a:stretch>
        </p:blipFill>
        <p:spPr>
          <a:xfrm>
            <a:off x="347980" y="1689735"/>
            <a:ext cx="5038725" cy="5010150"/>
          </a:xfrm>
          <a:prstGeom prst="rect">
            <a:avLst/>
          </a:prstGeom>
        </p:spPr>
      </p:pic>
      <p:pic>
        <p:nvPicPr>
          <p:cNvPr id="4" name="图片 3"/>
          <p:cNvPicPr>
            <a:picLocks noChangeAspect="1"/>
          </p:cNvPicPr>
          <p:nvPr/>
        </p:nvPicPr>
        <p:blipFill>
          <a:blip r:embed="rId3"/>
          <a:stretch>
            <a:fillRect/>
          </a:stretch>
        </p:blipFill>
        <p:spPr>
          <a:xfrm>
            <a:off x="5386705" y="1120140"/>
            <a:ext cx="6480000" cy="558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371036" y="3380764"/>
            <a:ext cx="1329055" cy="368300"/>
          </a:xfrm>
          <a:prstGeom prst="rect">
            <a:avLst/>
          </a:prstGeom>
        </p:spPr>
        <p:txBody>
          <a:bodyPr wrap="none">
            <a:spAutoFit/>
          </a:bodyPr>
          <a:lstStyle/>
          <a:p>
            <a:pPr lvl="0" algn="ctr" defTabSz="1217930">
              <a:defRPr/>
            </a:pPr>
            <a:r>
              <a:rPr lang="zh-CN" altLang="en-US"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墙体的作用</a:t>
            </a:r>
          </a:p>
        </p:txBody>
      </p:sp>
      <p:sp>
        <p:nvSpPr>
          <p:cNvPr id="40" name="矩形 39"/>
          <p:cNvSpPr/>
          <p:nvPr/>
        </p:nvSpPr>
        <p:spPr>
          <a:xfrm>
            <a:off x="1106805" y="183832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（一）承重作用</a:t>
            </a:r>
          </a:p>
        </p:txBody>
      </p:sp>
      <p:sp>
        <p:nvSpPr>
          <p:cNvPr id="41" name="矩形 40"/>
          <p:cNvSpPr/>
          <p:nvPr/>
        </p:nvSpPr>
        <p:spPr>
          <a:xfrm>
            <a:off x="1106805" y="2233930"/>
            <a:ext cx="2729865" cy="92964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承受楼板、屋顶传来的竖向荷载，水平的风荷载、地震作用，还有墙体的自重，并传给下面的基础。</a:t>
            </a:r>
          </a:p>
        </p:txBody>
      </p:sp>
      <p:sp>
        <p:nvSpPr>
          <p:cNvPr id="42" name="矩形 41"/>
          <p:cNvSpPr/>
          <p:nvPr/>
        </p:nvSpPr>
        <p:spPr>
          <a:xfrm>
            <a:off x="2043288" y="4121704"/>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（二）围护作用</a:t>
            </a:r>
          </a:p>
        </p:txBody>
      </p:sp>
      <p:sp>
        <p:nvSpPr>
          <p:cNvPr id="43" name="矩形 42"/>
          <p:cNvSpPr/>
          <p:nvPr/>
        </p:nvSpPr>
        <p:spPr>
          <a:xfrm>
            <a:off x="1106805" y="4490085"/>
            <a:ext cx="2729865" cy="92964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抵御自然界风、雪、雨的侵袭，防止太阳辐射和噪声的干扰，起到保温、隔热、隔声等围护作用。</a:t>
            </a:r>
          </a:p>
        </p:txBody>
      </p:sp>
      <p:sp>
        <p:nvSpPr>
          <p:cNvPr id="44" name="矩形 43"/>
          <p:cNvSpPr/>
          <p:nvPr/>
        </p:nvSpPr>
        <p:spPr>
          <a:xfrm>
            <a:off x="8088008" y="1838068"/>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（三）分隔作用</a:t>
            </a:r>
          </a:p>
        </p:txBody>
      </p:sp>
      <p:sp>
        <p:nvSpPr>
          <p:cNvPr id="45" name="矩形 44"/>
          <p:cNvSpPr/>
          <p:nvPr/>
        </p:nvSpPr>
        <p:spPr>
          <a:xfrm>
            <a:off x="8087995" y="2233930"/>
            <a:ext cx="2969895"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墙体可以将空间分为室内和室外空间，也可以将室内分成若干个小空间或小房间。各使用空间相对独立，可以避免或减小相互之间的干扰。</a:t>
            </a:r>
          </a:p>
        </p:txBody>
      </p:sp>
      <p:sp>
        <p:nvSpPr>
          <p:cNvPr id="46" name="矩形 45"/>
          <p:cNvSpPr/>
          <p:nvPr/>
        </p:nvSpPr>
        <p:spPr>
          <a:xfrm>
            <a:off x="8088008" y="4121517"/>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（四）装修作用</a:t>
            </a:r>
          </a:p>
        </p:txBody>
      </p:sp>
      <p:sp>
        <p:nvSpPr>
          <p:cNvPr id="47" name="矩形 46"/>
          <p:cNvSpPr/>
          <p:nvPr/>
        </p:nvSpPr>
        <p:spPr>
          <a:xfrm>
            <a:off x="8087995" y="4490085"/>
            <a:ext cx="2969260"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墙面装修是建筑装修的重要部分，对整个建筑物的装修效果影响很大。墙体的作用不一定是单一的，根据所处的位置可以兼有几种作用。</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一、墙体的作用</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p:cTn id="45" dur="500" fill="hold"/>
                                        <p:tgtEl>
                                          <p:spTgt spid="81"/>
                                        </p:tgtEl>
                                        <p:attrNameLst>
                                          <p:attrName>ppt_w</p:attrName>
                                        </p:attrNameLst>
                                      </p:cBhvr>
                                      <p:tavLst>
                                        <p:tav tm="0">
                                          <p:val>
                                            <p:fltVal val="0"/>
                                          </p:val>
                                        </p:tav>
                                        <p:tav tm="100000">
                                          <p:val>
                                            <p:strVal val="#ppt_w"/>
                                          </p:val>
                                        </p:tav>
                                      </p:tavLst>
                                    </p:anim>
                                    <p:anim calcmode="lin" valueType="num">
                                      <p:cBhvr>
                                        <p:cTn id="46" dur="500" fill="hold"/>
                                        <p:tgtEl>
                                          <p:spTgt spid="81"/>
                                        </p:tgtEl>
                                        <p:attrNameLst>
                                          <p:attrName>ppt_h</p:attrName>
                                        </p:attrNameLst>
                                      </p:cBhvr>
                                      <p:tavLst>
                                        <p:tav tm="0">
                                          <p:val>
                                            <p:fltVal val="0"/>
                                          </p:val>
                                        </p:tav>
                                        <p:tav tm="100000">
                                          <p:val>
                                            <p:strVal val="#ppt_h"/>
                                          </p:val>
                                        </p:tav>
                                      </p:tavLst>
                                    </p:anim>
                                    <p:animEffect transition="in" filter="fade">
                                      <p:cBhvr>
                                        <p:cTn id="47" dur="500"/>
                                        <p:tgtEl>
                                          <p:spTgt spid="81"/>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p:cTn id="51" dur="500" fill="hold"/>
                                        <p:tgtEl>
                                          <p:spTgt spid="82"/>
                                        </p:tgtEl>
                                        <p:attrNameLst>
                                          <p:attrName>ppt_w</p:attrName>
                                        </p:attrNameLst>
                                      </p:cBhvr>
                                      <p:tavLst>
                                        <p:tav tm="0">
                                          <p:val>
                                            <p:fltVal val="0"/>
                                          </p:val>
                                        </p:tav>
                                        <p:tav tm="100000">
                                          <p:val>
                                            <p:strVal val="#ppt_w"/>
                                          </p:val>
                                        </p:tav>
                                      </p:tavLst>
                                    </p:anim>
                                    <p:anim calcmode="lin" valueType="num">
                                      <p:cBhvr>
                                        <p:cTn id="52" dur="500" fill="hold"/>
                                        <p:tgtEl>
                                          <p:spTgt spid="82"/>
                                        </p:tgtEl>
                                        <p:attrNameLst>
                                          <p:attrName>ppt_h</p:attrName>
                                        </p:attrNameLst>
                                      </p:cBhvr>
                                      <p:tavLst>
                                        <p:tav tm="0">
                                          <p:val>
                                            <p:fltVal val="0"/>
                                          </p:val>
                                        </p:tav>
                                        <p:tav tm="100000">
                                          <p:val>
                                            <p:strVal val="#ppt_h"/>
                                          </p:val>
                                        </p:tav>
                                      </p:tavLst>
                                    </p:anim>
                                    <p:animEffect transition="in" filter="fade">
                                      <p:cBhvr>
                                        <p:cTn id="53" dur="500"/>
                                        <p:tgtEl>
                                          <p:spTgt spid="82"/>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 calcmode="lin" valueType="num">
                                      <p:cBhvr>
                                        <p:cTn id="63" dur="500" fill="hold"/>
                                        <p:tgtEl>
                                          <p:spTgt spid="84"/>
                                        </p:tgtEl>
                                        <p:attrNameLst>
                                          <p:attrName>ppt_w</p:attrName>
                                        </p:attrNameLst>
                                      </p:cBhvr>
                                      <p:tavLst>
                                        <p:tav tm="0">
                                          <p:val>
                                            <p:fltVal val="0"/>
                                          </p:val>
                                        </p:tav>
                                        <p:tav tm="100000">
                                          <p:val>
                                            <p:strVal val="#ppt_w"/>
                                          </p:val>
                                        </p:tav>
                                      </p:tavLst>
                                    </p:anim>
                                    <p:anim calcmode="lin" valueType="num">
                                      <p:cBhvr>
                                        <p:cTn id="64" dur="500" fill="hold"/>
                                        <p:tgtEl>
                                          <p:spTgt spid="84"/>
                                        </p:tgtEl>
                                        <p:attrNameLst>
                                          <p:attrName>ppt_h</p:attrName>
                                        </p:attrNameLst>
                                      </p:cBhvr>
                                      <p:tavLst>
                                        <p:tav tm="0">
                                          <p:val>
                                            <p:fltVal val="0"/>
                                          </p:val>
                                        </p:tav>
                                        <p:tav tm="100000">
                                          <p:val>
                                            <p:strVal val="#ppt_h"/>
                                          </p:val>
                                        </p:tav>
                                      </p:tavLst>
                                    </p:anim>
                                    <p:animEffect transition="in" filter="fade">
                                      <p:cBhvr>
                                        <p:cTn id="65" dur="500"/>
                                        <p:tgtEl>
                                          <p:spTgt spid="84"/>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fltVal val="0"/>
                                          </p:val>
                                        </p:tav>
                                        <p:tav tm="100000">
                                          <p:val>
                                            <p:strVal val="#ppt_w"/>
                                          </p:val>
                                        </p:tav>
                                      </p:tavLst>
                                    </p:anim>
                                    <p:anim calcmode="lin" valueType="num">
                                      <p:cBhvr>
                                        <p:cTn id="70" dur="500" fill="hold"/>
                                        <p:tgtEl>
                                          <p:spTgt spid="85"/>
                                        </p:tgtEl>
                                        <p:attrNameLst>
                                          <p:attrName>ppt_h</p:attrName>
                                        </p:attrNameLst>
                                      </p:cBhvr>
                                      <p:tavLst>
                                        <p:tav tm="0">
                                          <p:val>
                                            <p:fltVal val="0"/>
                                          </p:val>
                                        </p:tav>
                                        <p:tav tm="100000">
                                          <p:val>
                                            <p:strVal val="#ppt_h"/>
                                          </p:val>
                                        </p:tav>
                                      </p:tavLst>
                                    </p:anim>
                                    <p:animEffect transition="in" filter="fade">
                                      <p:cBhvr>
                                        <p:cTn id="71" dur="500"/>
                                        <p:tgtEl>
                                          <p:spTgt spid="85"/>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500" fill="hold"/>
                                        <p:tgtEl>
                                          <p:spTgt spid="86"/>
                                        </p:tgtEl>
                                        <p:attrNameLst>
                                          <p:attrName>ppt_w</p:attrName>
                                        </p:attrNameLst>
                                      </p:cBhvr>
                                      <p:tavLst>
                                        <p:tav tm="0">
                                          <p:val>
                                            <p:fltVal val="0"/>
                                          </p:val>
                                        </p:tav>
                                        <p:tav tm="100000">
                                          <p:val>
                                            <p:strVal val="#ppt_w"/>
                                          </p:val>
                                        </p:tav>
                                      </p:tavLst>
                                    </p:anim>
                                    <p:anim calcmode="lin" valueType="num">
                                      <p:cBhvr>
                                        <p:cTn id="76" dur="500" fill="hold"/>
                                        <p:tgtEl>
                                          <p:spTgt spid="86"/>
                                        </p:tgtEl>
                                        <p:attrNameLst>
                                          <p:attrName>ppt_h</p:attrName>
                                        </p:attrNameLst>
                                      </p:cBhvr>
                                      <p:tavLst>
                                        <p:tav tm="0">
                                          <p:val>
                                            <p:fltVal val="0"/>
                                          </p:val>
                                        </p:tav>
                                        <p:tav tm="100000">
                                          <p:val>
                                            <p:strVal val="#ppt_h"/>
                                          </p:val>
                                        </p:tav>
                                      </p:tavLst>
                                    </p:anim>
                                    <p:animEffect transition="in" filter="fade">
                                      <p:cBhvr>
                                        <p:cTn id="77" dur="500"/>
                                        <p:tgtEl>
                                          <p:spTgt spid="86"/>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500" fill="hold"/>
                                        <p:tgtEl>
                                          <p:spTgt spid="87"/>
                                        </p:tgtEl>
                                        <p:attrNameLst>
                                          <p:attrName>ppt_w</p:attrName>
                                        </p:attrNameLst>
                                      </p:cBhvr>
                                      <p:tavLst>
                                        <p:tav tm="0">
                                          <p:val>
                                            <p:fltVal val="0"/>
                                          </p:val>
                                        </p:tav>
                                        <p:tav tm="100000">
                                          <p:val>
                                            <p:strVal val="#ppt_w"/>
                                          </p:val>
                                        </p:tav>
                                      </p:tavLst>
                                    </p:anim>
                                    <p:anim calcmode="lin" valueType="num">
                                      <p:cBhvr>
                                        <p:cTn id="82" dur="500" fill="hold"/>
                                        <p:tgtEl>
                                          <p:spTgt spid="87"/>
                                        </p:tgtEl>
                                        <p:attrNameLst>
                                          <p:attrName>ppt_h</p:attrName>
                                        </p:attrNameLst>
                                      </p:cBhvr>
                                      <p:tavLst>
                                        <p:tav tm="0">
                                          <p:val>
                                            <p:fltVal val="0"/>
                                          </p:val>
                                        </p:tav>
                                        <p:tav tm="100000">
                                          <p:val>
                                            <p:strVal val="#ppt_h"/>
                                          </p:val>
                                        </p:tav>
                                      </p:tavLst>
                                    </p:anim>
                                    <p:animEffect transition="in" filter="fade">
                                      <p:cBhvr>
                                        <p:cTn id="83" dur="500"/>
                                        <p:tgtEl>
                                          <p:spTgt spid="87"/>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Effect transition="in" filter="fade">
                                      <p:cBhvr>
                                        <p:cTn id="89" dur="500"/>
                                        <p:tgtEl>
                                          <p:spTgt spid="88"/>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ppt_w</p:attrName>
                                        </p:attrNameLst>
                                      </p:cBhvr>
                                      <p:tavLst>
                                        <p:tav tm="0">
                                          <p:val>
                                            <p:fltVal val="0"/>
                                          </p:val>
                                        </p:tav>
                                        <p:tav tm="100000">
                                          <p:val>
                                            <p:strVal val="#ppt_w"/>
                                          </p:val>
                                        </p:tav>
                                      </p:tavLst>
                                    </p:anim>
                                    <p:anim calcmode="lin" valueType="num">
                                      <p:cBhvr>
                                        <p:cTn id="94" dur="500" fill="hold"/>
                                        <p:tgtEl>
                                          <p:spTgt spid="90"/>
                                        </p:tgtEl>
                                        <p:attrNameLst>
                                          <p:attrName>ppt_h</p:attrName>
                                        </p:attrNameLst>
                                      </p:cBhvr>
                                      <p:tavLst>
                                        <p:tav tm="0">
                                          <p:val>
                                            <p:fltVal val="0"/>
                                          </p:val>
                                        </p:tav>
                                        <p:tav tm="100000">
                                          <p:val>
                                            <p:strVal val="#ppt_h"/>
                                          </p:val>
                                        </p:tav>
                                      </p:tavLst>
                                    </p:anim>
                                    <p:animEffect transition="in" filter="fade">
                                      <p:cBhvr>
                                        <p:cTn id="95" dur="500"/>
                                        <p:tgtEl>
                                          <p:spTgt spid="90"/>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p:cTn id="99" dur="500" fill="hold"/>
                                        <p:tgtEl>
                                          <p:spTgt spid="92"/>
                                        </p:tgtEl>
                                        <p:attrNameLst>
                                          <p:attrName>ppt_w</p:attrName>
                                        </p:attrNameLst>
                                      </p:cBhvr>
                                      <p:tavLst>
                                        <p:tav tm="0">
                                          <p:val>
                                            <p:fltVal val="0"/>
                                          </p:val>
                                        </p:tav>
                                        <p:tav tm="100000">
                                          <p:val>
                                            <p:strVal val="#ppt_w"/>
                                          </p:val>
                                        </p:tav>
                                      </p:tavLst>
                                    </p:anim>
                                    <p:anim calcmode="lin" valueType="num">
                                      <p:cBhvr>
                                        <p:cTn id="100" dur="500" fill="hold"/>
                                        <p:tgtEl>
                                          <p:spTgt spid="92"/>
                                        </p:tgtEl>
                                        <p:attrNameLst>
                                          <p:attrName>ppt_h</p:attrName>
                                        </p:attrNameLst>
                                      </p:cBhvr>
                                      <p:tavLst>
                                        <p:tav tm="0">
                                          <p:val>
                                            <p:fltVal val="0"/>
                                          </p:val>
                                        </p:tav>
                                        <p:tav tm="100000">
                                          <p:val>
                                            <p:strVal val="#ppt_h"/>
                                          </p:val>
                                        </p:tav>
                                      </p:tavLst>
                                    </p:anim>
                                    <p:animEffect transition="in" filter="fade">
                                      <p:cBhvr>
                                        <p:cTn id="101" dur="500"/>
                                        <p:tgtEl>
                                          <p:spTgt spid="92"/>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8"/>
                                        </p:tgtEl>
                                        <p:attrNameLst>
                                          <p:attrName>style.visibility</p:attrName>
                                        </p:attrNameLst>
                                      </p:cBhvr>
                                      <p:to>
                                        <p:strVal val="visible"/>
                                      </p:to>
                                    </p:set>
                                    <p:anim calcmode="lin" valueType="num">
                                      <p:cBhvr>
                                        <p:cTn id="105" dur="500" fill="hold"/>
                                        <p:tgtEl>
                                          <p:spTgt spid="108"/>
                                        </p:tgtEl>
                                        <p:attrNameLst>
                                          <p:attrName>ppt_w</p:attrName>
                                        </p:attrNameLst>
                                      </p:cBhvr>
                                      <p:tavLst>
                                        <p:tav tm="0">
                                          <p:val>
                                            <p:fltVal val="0"/>
                                          </p:val>
                                        </p:tav>
                                        <p:tav tm="100000">
                                          <p:val>
                                            <p:strVal val="#ppt_w"/>
                                          </p:val>
                                        </p:tav>
                                      </p:tavLst>
                                    </p:anim>
                                    <p:anim calcmode="lin" valueType="num">
                                      <p:cBhvr>
                                        <p:cTn id="106" dur="500" fill="hold"/>
                                        <p:tgtEl>
                                          <p:spTgt spid="108"/>
                                        </p:tgtEl>
                                        <p:attrNameLst>
                                          <p:attrName>ppt_h</p:attrName>
                                        </p:attrNameLst>
                                      </p:cBhvr>
                                      <p:tavLst>
                                        <p:tav tm="0">
                                          <p:val>
                                            <p:fltVal val="0"/>
                                          </p:val>
                                        </p:tav>
                                        <p:tav tm="100000">
                                          <p:val>
                                            <p:strVal val="#ppt_h"/>
                                          </p:val>
                                        </p:tav>
                                      </p:tavLst>
                                    </p:anim>
                                    <p:animEffect transition="in" filter="fade">
                                      <p:cBhvr>
                                        <p:cTn id="107" dur="500"/>
                                        <p:tgtEl>
                                          <p:spTgt spid="108"/>
                                        </p:tgtEl>
                                      </p:cBhvr>
                                    </p:animEffect>
                                  </p:childTnLst>
                                </p:cTn>
                              </p:par>
                            </p:childTnLst>
                          </p:cTn>
                        </p:par>
                        <p:par>
                          <p:cTn id="108" fill="hold">
                            <p:stCondLst>
                              <p:cond delay="10000"/>
                            </p:stCondLst>
                            <p:childTnLst>
                              <p:par>
                                <p:cTn id="109" presetID="53" presetClass="entr" presetSubtype="16" fill="hold" nodeType="afterEffect">
                                  <p:stCondLst>
                                    <p:cond delay="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500" fill="hold"/>
                                        <p:tgtEl>
                                          <p:spTgt spid="109"/>
                                        </p:tgtEl>
                                        <p:attrNameLst>
                                          <p:attrName>ppt_w</p:attrName>
                                        </p:attrNameLst>
                                      </p:cBhvr>
                                      <p:tavLst>
                                        <p:tav tm="0">
                                          <p:val>
                                            <p:fltVal val="0"/>
                                          </p:val>
                                        </p:tav>
                                        <p:tav tm="100000">
                                          <p:val>
                                            <p:strVal val="#ppt_w"/>
                                          </p:val>
                                        </p:tav>
                                      </p:tavLst>
                                    </p:anim>
                                    <p:anim calcmode="lin" valueType="num">
                                      <p:cBhvr>
                                        <p:cTn id="112" dur="500" fill="hold"/>
                                        <p:tgtEl>
                                          <p:spTgt spid="109"/>
                                        </p:tgtEl>
                                        <p:attrNameLst>
                                          <p:attrName>ppt_h</p:attrName>
                                        </p:attrNameLst>
                                      </p:cBhvr>
                                      <p:tavLst>
                                        <p:tav tm="0">
                                          <p:val>
                                            <p:fltVal val="0"/>
                                          </p:val>
                                        </p:tav>
                                        <p:tav tm="100000">
                                          <p:val>
                                            <p:strVal val="#ppt_h"/>
                                          </p:val>
                                        </p:tav>
                                      </p:tavLst>
                                    </p:anim>
                                    <p:animEffect transition="in" filter="fade">
                                      <p:cBhvr>
                                        <p:cTn id="11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2" grpId="0"/>
      <p:bldP spid="40" grpId="0"/>
      <p:bldP spid="41" grpId="0"/>
      <p:bldP spid="42" grpId="0"/>
      <p:bldP spid="43" grpId="0"/>
      <p:bldP spid="44" grpId="0"/>
      <p:bldP spid="45" grpId="0"/>
      <p:bldP spid="46" grpId="0"/>
      <p:bldP spid="4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302635"/>
            <a:ext cx="629031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掌握轻集料混凝土空心砌块墙体的细部构造。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了解普通混凝土空心砌块墙体的细部构造。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掌握砌块墙的常用材料</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在砌块墙体的施工过程中，要讲求质量，重视安全，精心组织，严格把关</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，并</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要加强现场的劳动保护措施，检查和消除各类事故隐患。</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416936" y="256997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砌块墙构造及识读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5"/>
          <p:cNvSpPr/>
          <p:nvPr/>
        </p:nvSpPr>
        <p:spPr>
          <a:xfrm rot="16200000">
            <a:off x="7954380" y="2712243"/>
            <a:ext cx="1283451" cy="110642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8" name="Freeform 6"/>
          <p:cNvSpPr>
            <a:spLocks noEditPoints="1"/>
          </p:cNvSpPr>
          <p:nvPr/>
        </p:nvSpPr>
        <p:spPr bwMode="auto">
          <a:xfrm>
            <a:off x="8402146" y="301030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9" name="Hexagon 8"/>
          <p:cNvSpPr/>
          <p:nvPr/>
        </p:nvSpPr>
        <p:spPr>
          <a:xfrm rot="16200000">
            <a:off x="6688285" y="2712243"/>
            <a:ext cx="1283451" cy="1106424"/>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0" name="Freeform 9"/>
          <p:cNvSpPr>
            <a:spLocks noEditPoints="1"/>
          </p:cNvSpPr>
          <p:nvPr/>
        </p:nvSpPr>
        <p:spPr bwMode="auto">
          <a:xfrm>
            <a:off x="7114322" y="2994144"/>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1" name="Hexagon 11"/>
          <p:cNvSpPr/>
          <p:nvPr/>
        </p:nvSpPr>
        <p:spPr>
          <a:xfrm rot="16200000">
            <a:off x="5422190" y="2712243"/>
            <a:ext cx="1283451" cy="1106424"/>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2" name="Freeform 12"/>
          <p:cNvSpPr>
            <a:spLocks noEditPoints="1"/>
          </p:cNvSpPr>
          <p:nvPr/>
        </p:nvSpPr>
        <p:spPr bwMode="auto">
          <a:xfrm>
            <a:off x="5792604" y="301524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3" name="Hexagon 14"/>
          <p:cNvSpPr/>
          <p:nvPr/>
        </p:nvSpPr>
        <p:spPr>
          <a:xfrm rot="16200000">
            <a:off x="4156095" y="2712243"/>
            <a:ext cx="1283451" cy="1106424"/>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4" name="Freeform 15"/>
          <p:cNvSpPr>
            <a:spLocks noEditPoints="1"/>
          </p:cNvSpPr>
          <p:nvPr/>
        </p:nvSpPr>
        <p:spPr bwMode="auto">
          <a:xfrm>
            <a:off x="4616561" y="2999914"/>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5" name="Hexagon 17"/>
          <p:cNvSpPr/>
          <p:nvPr/>
        </p:nvSpPr>
        <p:spPr>
          <a:xfrm rot="16200000">
            <a:off x="2890000" y="2712243"/>
            <a:ext cx="1283451" cy="1106424"/>
          </a:xfrm>
          <a:prstGeom prst="hexagon">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6" name="Freeform 18"/>
          <p:cNvSpPr>
            <a:spLocks noEditPoints="1"/>
          </p:cNvSpPr>
          <p:nvPr/>
        </p:nvSpPr>
        <p:spPr bwMode="auto">
          <a:xfrm>
            <a:off x="3327375" y="3065722"/>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cxnSp>
        <p:nvCxnSpPr>
          <p:cNvPr id="17" name="Straight Connector 20"/>
          <p:cNvCxnSpPr/>
          <p:nvPr/>
        </p:nvCxnSpPr>
        <p:spPr>
          <a:xfrm>
            <a:off x="529467" y="4097092"/>
            <a:ext cx="3024000" cy="0"/>
          </a:xfrm>
          <a:prstGeom prst="line">
            <a:avLst/>
          </a:prstGeom>
          <a:ln>
            <a:solidFill>
              <a:srgbClr val="F87616"/>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21"/>
          <p:cNvCxnSpPr/>
          <p:nvPr/>
        </p:nvCxnSpPr>
        <p:spPr>
          <a:xfrm flipV="1">
            <a:off x="536542" y="3662291"/>
            <a:ext cx="0" cy="434801"/>
          </a:xfrm>
          <a:prstGeom prst="line">
            <a:avLst/>
          </a:prstGeom>
          <a:ln>
            <a:solidFill>
              <a:srgbClr val="F87616"/>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9" name="TextBox 23"/>
          <p:cNvSpPr txBox="1"/>
          <p:nvPr/>
        </p:nvSpPr>
        <p:spPr>
          <a:xfrm>
            <a:off x="629920" y="2846705"/>
            <a:ext cx="2255520" cy="1168400"/>
          </a:xfrm>
          <a:prstGeom prst="rect">
            <a:avLst/>
          </a:prstGeom>
          <a:noFill/>
        </p:spPr>
        <p:txBody>
          <a:bodyPr wrap="square" rtlCol="0">
            <a:spAutoFit/>
          </a:bodyPr>
          <a:lstStyle/>
          <a:p>
            <a:pPr algn="l"/>
            <a:r>
              <a:rPr lang="en-US" altLang="zh-CN" sz="1400" b="1">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a:t>
            </a:r>
            <a:r>
              <a:rPr lang="zh-CN" altLang="en-US" sz="1400" b="1">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按材料砌块分有普通混凝土砌块、加气混凝土砌块、轻骨料混凝土砌块及利用各种工业废料制成的砌块。</a:t>
            </a:r>
          </a:p>
        </p:txBody>
      </p:sp>
      <p:cxnSp>
        <p:nvCxnSpPr>
          <p:cNvPr id="21" name="Straight Connector 26"/>
          <p:cNvCxnSpPr/>
          <p:nvPr/>
        </p:nvCxnSpPr>
        <p:spPr>
          <a:xfrm flipH="1">
            <a:off x="4084936" y="4920281"/>
            <a:ext cx="708195" cy="0"/>
          </a:xfrm>
          <a:prstGeom prst="line">
            <a:avLst/>
          </a:prstGeom>
          <a:ln>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7"/>
          <p:cNvCxnSpPr/>
          <p:nvPr/>
        </p:nvCxnSpPr>
        <p:spPr>
          <a:xfrm flipH="1" flipV="1">
            <a:off x="4791147" y="4015190"/>
            <a:ext cx="0" cy="905091"/>
          </a:xfrm>
          <a:prstGeom prst="line">
            <a:avLst/>
          </a:prstGeom>
          <a:ln>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a:off x="1648460" y="4693920"/>
            <a:ext cx="2372995" cy="737235"/>
          </a:xfrm>
          <a:prstGeom prst="rect">
            <a:avLst/>
          </a:prstGeom>
          <a:noFill/>
        </p:spPr>
        <p:txBody>
          <a:bodyPr wrap="square" rtlCol="0">
            <a:spAutoFit/>
          </a:bodyPr>
          <a:lstStyle/>
          <a:p>
            <a:pPr algn="l"/>
            <a:r>
              <a:rPr lang="en-US" altLang="zh-CN" sz="1400" b="1" dirty="0">
                <a:solidFill>
                  <a:schemeClr val="accent2"/>
                </a:solidFill>
                <a:latin typeface="思源黑体" panose="020B0400000000000000" pitchFamily="34" charset="-122"/>
                <a:ea typeface="思源黑体" panose="020B0400000000000000" pitchFamily="34" charset="-122"/>
                <a:sym typeface="思源黑体" panose="020B0400000000000000" pitchFamily="34" charset="-122"/>
              </a:rPr>
              <a:t>2.</a:t>
            </a:r>
            <a:r>
              <a:rPr lang="zh-CN" altLang="en-US" sz="1400" b="1" dirty="0">
                <a:solidFill>
                  <a:schemeClr val="accent2"/>
                </a:solidFill>
                <a:latin typeface="思源黑体" panose="020B0400000000000000" pitchFamily="34" charset="-122"/>
                <a:ea typeface="思源黑体" panose="020B0400000000000000" pitchFamily="34" charset="-122"/>
                <a:sym typeface="思源黑体" panose="020B0400000000000000" pitchFamily="34" charset="-122"/>
              </a:rPr>
              <a:t>按砌块在组砌中的作用与位置可分为主砌块和辅助砌块。</a:t>
            </a:r>
          </a:p>
        </p:txBody>
      </p:sp>
      <p:grpSp>
        <p:nvGrpSpPr>
          <p:cNvPr id="26" name="Group 31"/>
          <p:cNvGrpSpPr/>
          <p:nvPr/>
        </p:nvGrpSpPr>
        <p:grpSpPr>
          <a:xfrm flipH="1" flipV="1">
            <a:off x="4979078" y="2019601"/>
            <a:ext cx="1084835" cy="477880"/>
            <a:chOff x="7258929" y="1631852"/>
            <a:chExt cx="1674056" cy="464234"/>
          </a:xfrm>
        </p:grpSpPr>
        <p:cxnSp>
          <p:nvCxnSpPr>
            <p:cNvPr id="27" name="Straight Connector 32"/>
            <p:cNvCxnSpPr/>
            <p:nvPr/>
          </p:nvCxnSpPr>
          <p:spPr>
            <a:xfrm>
              <a:off x="7258929" y="2096086"/>
              <a:ext cx="1674056" cy="0"/>
            </a:xfrm>
            <a:prstGeom prst="line">
              <a:avLst/>
            </a:prstGeom>
            <a:ln>
              <a:solidFill>
                <a:srgbClr val="00B05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33"/>
            <p:cNvCxnSpPr/>
            <p:nvPr/>
          </p:nvCxnSpPr>
          <p:spPr>
            <a:xfrm flipV="1">
              <a:off x="7263620" y="1631852"/>
              <a:ext cx="0" cy="464234"/>
            </a:xfrm>
            <a:prstGeom prst="line">
              <a:avLst/>
            </a:prstGeom>
            <a:ln>
              <a:solidFill>
                <a:srgbClr val="00B05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0" name="TextBox 35"/>
          <p:cNvSpPr txBox="1"/>
          <p:nvPr/>
        </p:nvSpPr>
        <p:spPr>
          <a:xfrm>
            <a:off x="2635250" y="1727200"/>
            <a:ext cx="2253615" cy="521970"/>
          </a:xfrm>
          <a:prstGeom prst="rect">
            <a:avLst/>
          </a:prstGeom>
          <a:noFill/>
        </p:spPr>
        <p:txBody>
          <a:bodyPr wrap="square" rtlCol="0">
            <a:spAutoFit/>
          </a:bodyPr>
          <a:lstStyle/>
          <a:p>
            <a:pPr algn="r"/>
            <a:r>
              <a:rPr lang="en-US" altLang="zh-CN" sz="1400" b="1" dirty="0">
                <a:solidFill>
                  <a:srgbClr val="92D050"/>
                </a:solidFill>
                <a:latin typeface="思源黑体" panose="020B0400000000000000" pitchFamily="34" charset="-122"/>
                <a:ea typeface="思源黑体" panose="020B0400000000000000" pitchFamily="34" charset="-122"/>
                <a:sym typeface="思源黑体" panose="020B0400000000000000" pitchFamily="34" charset="-122"/>
              </a:rPr>
              <a:t>3.</a:t>
            </a:r>
            <a:r>
              <a:rPr lang="zh-CN" altLang="en-US" sz="1400" b="1" dirty="0">
                <a:solidFill>
                  <a:srgbClr val="92D050"/>
                </a:solidFill>
                <a:latin typeface="思源黑体" panose="020B0400000000000000" pitchFamily="34" charset="-122"/>
                <a:ea typeface="思源黑体" panose="020B0400000000000000" pitchFamily="34" charset="-122"/>
                <a:sym typeface="思源黑体" panose="020B0400000000000000" pitchFamily="34" charset="-122"/>
              </a:rPr>
              <a:t>砌块按用途分为承重砌块和非承重砌块。</a:t>
            </a:r>
          </a:p>
        </p:txBody>
      </p:sp>
      <p:grpSp>
        <p:nvGrpSpPr>
          <p:cNvPr id="32" name="Group 37"/>
          <p:cNvGrpSpPr/>
          <p:nvPr/>
        </p:nvGrpSpPr>
        <p:grpSpPr>
          <a:xfrm flipV="1">
            <a:off x="7326738" y="2061074"/>
            <a:ext cx="716156" cy="477880"/>
            <a:chOff x="7258929" y="1631852"/>
            <a:chExt cx="1674056" cy="464234"/>
          </a:xfrm>
        </p:grpSpPr>
        <p:cxnSp>
          <p:nvCxnSpPr>
            <p:cNvPr id="33" name="Straight Connector 38"/>
            <p:cNvCxnSpPr/>
            <p:nvPr/>
          </p:nvCxnSpPr>
          <p:spPr>
            <a:xfrm>
              <a:off x="7258929" y="2096086"/>
              <a:ext cx="1674056" cy="0"/>
            </a:xfrm>
            <a:prstGeom prst="line">
              <a:avLst/>
            </a:prstGeom>
            <a:ln>
              <a:solidFill>
                <a:srgbClr val="7030A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9"/>
            <p:cNvCxnSpPr/>
            <p:nvPr/>
          </p:nvCxnSpPr>
          <p:spPr>
            <a:xfrm flipV="1">
              <a:off x="7263620" y="1631852"/>
              <a:ext cx="0" cy="464234"/>
            </a:xfrm>
            <a:prstGeom prst="line">
              <a:avLst/>
            </a:prstGeom>
            <a:ln>
              <a:solidFill>
                <a:srgbClr val="7030A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6" name="TextBox 41"/>
          <p:cNvSpPr txBox="1"/>
          <p:nvPr/>
        </p:nvSpPr>
        <p:spPr>
          <a:xfrm>
            <a:off x="8171180" y="1800225"/>
            <a:ext cx="2590165" cy="521970"/>
          </a:xfrm>
          <a:prstGeom prst="rect">
            <a:avLst/>
          </a:prstGeom>
          <a:noFill/>
        </p:spPr>
        <p:txBody>
          <a:bodyPr wrap="square" rtlCol="0">
            <a:spAutoFit/>
          </a:bodyPr>
          <a:lstStyle/>
          <a:p>
            <a:pPr algn="l"/>
            <a:r>
              <a:rPr lang="en-US" altLang="zh-CN" sz="1400" b="1">
                <a:solidFill>
                  <a:srgbClr val="7030A0"/>
                </a:solidFill>
                <a:latin typeface="思源黑体" panose="020B0400000000000000" pitchFamily="34" charset="-122"/>
                <a:ea typeface="思源黑体" panose="020B0400000000000000" pitchFamily="34" charset="-122"/>
                <a:sym typeface="思源黑体" panose="020B0400000000000000" pitchFamily="34" charset="-122"/>
              </a:rPr>
              <a:t>4.</a:t>
            </a:r>
            <a:r>
              <a:rPr lang="zh-CN" altLang="en-US" sz="1400" b="1">
                <a:solidFill>
                  <a:srgbClr val="7030A0"/>
                </a:solidFill>
                <a:latin typeface="思源黑体" panose="020B0400000000000000" pitchFamily="34" charset="-122"/>
                <a:ea typeface="思源黑体" panose="020B0400000000000000" pitchFamily="34" charset="-122"/>
                <a:sym typeface="思源黑体" panose="020B0400000000000000" pitchFamily="34" charset="-122"/>
              </a:rPr>
              <a:t>按生产工艺可分为烧结砌块和蒸养蒸压砌块。</a:t>
            </a:r>
          </a:p>
        </p:txBody>
      </p:sp>
      <p:cxnSp>
        <p:nvCxnSpPr>
          <p:cNvPr id="38" name="Straight Connector 44"/>
          <p:cNvCxnSpPr/>
          <p:nvPr/>
        </p:nvCxnSpPr>
        <p:spPr>
          <a:xfrm flipH="1" flipV="1">
            <a:off x="8619546" y="2494747"/>
            <a:ext cx="1069909" cy="0"/>
          </a:xfrm>
          <a:prstGeom prst="line">
            <a:avLst/>
          </a:prstGeom>
          <a:ln>
            <a:solidFill>
              <a:srgbClr val="0070C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45"/>
          <p:cNvCxnSpPr/>
          <p:nvPr/>
        </p:nvCxnSpPr>
        <p:spPr>
          <a:xfrm flipH="1">
            <a:off x="9686457" y="2494747"/>
            <a:ext cx="0" cy="477880"/>
          </a:xfrm>
          <a:prstGeom prst="line">
            <a:avLst/>
          </a:prstGeom>
          <a:ln>
            <a:solidFill>
              <a:srgbClr val="0070C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TextBox 47"/>
          <p:cNvSpPr txBox="1"/>
          <p:nvPr/>
        </p:nvSpPr>
        <p:spPr>
          <a:xfrm>
            <a:off x="9423400" y="3014980"/>
            <a:ext cx="2209165" cy="1599565"/>
          </a:xfrm>
          <a:prstGeom prst="rect">
            <a:avLst/>
          </a:prstGeom>
          <a:noFill/>
        </p:spPr>
        <p:txBody>
          <a:bodyPr wrap="square" rtlCol="0">
            <a:spAutoFit/>
          </a:bodyPr>
          <a:lstStyle/>
          <a:p>
            <a:pPr algn="l"/>
            <a:r>
              <a:rPr lang="en-US" altLang="zh-CN" sz="1400" b="1" dirty="0">
                <a:solidFill>
                  <a:srgbClr val="00B0F0"/>
                </a:solidFill>
                <a:uFillTx/>
                <a:latin typeface="思源黑体" charset="0"/>
                <a:ea typeface="思源黑体" panose="020B0400000000000000" pitchFamily="34" charset="-122"/>
                <a:sym typeface="思源黑体" panose="020B0400000000000000" pitchFamily="34" charset="-122"/>
              </a:rPr>
              <a:t>5.</a:t>
            </a:r>
            <a:r>
              <a:rPr lang="zh-CN" altLang="en-US" sz="1400" b="1" dirty="0">
                <a:solidFill>
                  <a:srgbClr val="00B0F0"/>
                </a:solidFill>
                <a:uFillTx/>
                <a:latin typeface="思源黑体" charset="0"/>
                <a:ea typeface="思源黑体" panose="020B0400000000000000" pitchFamily="34" charset="-122"/>
                <a:sym typeface="思源黑体" panose="020B0400000000000000" pitchFamily="34" charset="-122"/>
              </a:rPr>
              <a:t>按单块重量和幅面大小分为小型砌块（主规格高度为 115 ～ 380mm）、中型砌块（主规格高度为 380 ～ 980mm）、大型砌块（主规格高度大于 980mm）。</a:t>
            </a:r>
          </a:p>
        </p:txBody>
      </p:sp>
      <p:sp>
        <p:nvSpPr>
          <p:cNvPr id="43" name="Rectangle 50"/>
          <p:cNvSpPr/>
          <p:nvPr/>
        </p:nvSpPr>
        <p:spPr>
          <a:xfrm>
            <a:off x="6029960" y="4919980"/>
            <a:ext cx="5132705" cy="1383665"/>
          </a:xfrm>
          <a:prstGeom prst="rect">
            <a:avLst/>
          </a:prstGeom>
        </p:spPr>
        <p:txBody>
          <a:bodyPr wrap="square">
            <a:spAutoFit/>
          </a:bodyPr>
          <a:lstStyle/>
          <a:p>
            <a:pPr algn="just"/>
            <a:r>
              <a:rPr lang="zh-CN" altLang="en-US" sz="1400" dirty="0">
                <a:solidFill>
                  <a:schemeClr val="tx1">
                    <a:lumMod val="85000"/>
                    <a:lumOff val="15000"/>
                  </a:schemeClr>
                </a:solidFill>
                <a:latin typeface="思源黑体" panose="020B0400000000000000" pitchFamily="34" charset="-122"/>
                <a:ea typeface="思源黑体" panose="020B0400000000000000" pitchFamily="34" charset="-122"/>
                <a:sym typeface="思源黑体" panose="020B0400000000000000" pitchFamily="34" charset="-122"/>
              </a:rPr>
              <a:t>小型砌块的重量一般不超过 20kg，适合人工搬运和砌筑。中型砌块的重量为20～350kg，有空心砌块和实心砌块之分，需要用轻便机具搬运和砌筑。大型砌块的重量一般在 350kg以上，是向板材过渡的一种形式，需要用大型设备搬运和施工。我国各地生产的砌块，其规格、类型极不统一，从使用情况来看主要以中、小型砌块和空心砌块居多。</a:t>
            </a:r>
          </a:p>
        </p:txBody>
      </p:sp>
      <p:sp>
        <p:nvSpPr>
          <p:cNvPr id="48" name="文本框 47"/>
          <p:cNvSpPr txBox="1"/>
          <p:nvPr/>
        </p:nvSpPr>
        <p:spPr>
          <a:xfrm>
            <a:off x="1111885" y="389255"/>
            <a:ext cx="406971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latin typeface="思源黑体" panose="020B0400000000000000" pitchFamily="34" charset="-122"/>
                <a:ea typeface="思源黑体" panose="020B0400000000000000" pitchFamily="34" charset="-122"/>
                <a:sym typeface="思源黑体" panose="020B0400000000000000" pitchFamily="34" charset="-122"/>
              </a:rPr>
              <a:t>砌块的类型与规格</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500"/>
                                        <p:tgtEl>
                                          <p:spTgt spid="40"/>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9" grpId="0"/>
      <p:bldP spid="40" grpId="0"/>
      <p:bldP spid="4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4502785" y="3347720"/>
            <a:ext cx="1590040" cy="2313305"/>
          </a:xfrm>
          <a:custGeom>
            <a:avLst/>
            <a:gdLst>
              <a:gd name="T0" fmla="*/ 0 w 662"/>
              <a:gd name="T1" fmla="*/ 963 h 963"/>
              <a:gd name="T2" fmla="*/ 662 w 662"/>
              <a:gd name="T3" fmla="*/ 963 h 963"/>
              <a:gd name="T4" fmla="*/ 662 w 662"/>
              <a:gd name="T5" fmla="*/ 710 h 963"/>
              <a:gd name="T6" fmla="*/ 551 w 662"/>
              <a:gd name="T7" fmla="*/ 723 h 963"/>
              <a:gd name="T8" fmla="*/ 521 w 662"/>
              <a:gd name="T9" fmla="*/ 738 h 963"/>
              <a:gd name="T10" fmla="*/ 476 w 662"/>
              <a:gd name="T11" fmla="*/ 747 h 963"/>
              <a:gd name="T12" fmla="*/ 361 w 662"/>
              <a:gd name="T13" fmla="*/ 632 h 963"/>
              <a:gd name="T14" fmla="*/ 476 w 662"/>
              <a:gd name="T15" fmla="*/ 517 h 963"/>
              <a:gd name="T16" fmla="*/ 519 w 662"/>
              <a:gd name="T17" fmla="*/ 525 h 963"/>
              <a:gd name="T18" fmla="*/ 554 w 662"/>
              <a:gd name="T19" fmla="*/ 543 h 963"/>
              <a:gd name="T20" fmla="*/ 662 w 662"/>
              <a:gd name="T21" fmla="*/ 554 h 963"/>
              <a:gd name="T22" fmla="*/ 662 w 662"/>
              <a:gd name="T23" fmla="*/ 301 h 963"/>
              <a:gd name="T24" fmla="*/ 409 w 662"/>
              <a:gd name="T25" fmla="*/ 301 h 963"/>
              <a:gd name="T26" fmla="*/ 421 w 662"/>
              <a:gd name="T27" fmla="*/ 193 h 963"/>
              <a:gd name="T28" fmla="*/ 438 w 662"/>
              <a:gd name="T29" fmla="*/ 158 h 963"/>
              <a:gd name="T30" fmla="*/ 446 w 662"/>
              <a:gd name="T31" fmla="*/ 115 h 963"/>
              <a:gd name="T32" fmla="*/ 331 w 662"/>
              <a:gd name="T33" fmla="*/ 0 h 963"/>
              <a:gd name="T34" fmla="*/ 216 w 662"/>
              <a:gd name="T35" fmla="*/ 115 h 963"/>
              <a:gd name="T36" fmla="*/ 225 w 662"/>
              <a:gd name="T37" fmla="*/ 160 h 963"/>
              <a:gd name="T38" fmla="*/ 240 w 662"/>
              <a:gd name="T39" fmla="*/ 189 h 963"/>
              <a:gd name="T40" fmla="*/ 253 w 662"/>
              <a:gd name="T41" fmla="*/ 301 h 963"/>
              <a:gd name="T42" fmla="*/ 0 w 662"/>
              <a:gd name="T43" fmla="*/ 301 h 963"/>
              <a:gd name="T44" fmla="*/ 0 w 662"/>
              <a:gd name="T45"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0" y="963"/>
                </a:moveTo>
                <a:cubicBezTo>
                  <a:pt x="662" y="963"/>
                  <a:pt x="662" y="963"/>
                  <a:pt x="662" y="963"/>
                </a:cubicBezTo>
                <a:cubicBezTo>
                  <a:pt x="662" y="710"/>
                  <a:pt x="662" y="710"/>
                  <a:pt x="662" y="710"/>
                </a:cubicBezTo>
                <a:cubicBezTo>
                  <a:pt x="627" y="698"/>
                  <a:pt x="581" y="710"/>
                  <a:pt x="551" y="723"/>
                </a:cubicBezTo>
                <a:cubicBezTo>
                  <a:pt x="540" y="727"/>
                  <a:pt x="531" y="734"/>
                  <a:pt x="521" y="738"/>
                </a:cubicBezTo>
                <a:cubicBezTo>
                  <a:pt x="507" y="744"/>
                  <a:pt x="492" y="747"/>
                  <a:pt x="476" y="747"/>
                </a:cubicBezTo>
                <a:cubicBezTo>
                  <a:pt x="413" y="747"/>
                  <a:pt x="361" y="696"/>
                  <a:pt x="361" y="632"/>
                </a:cubicBezTo>
                <a:cubicBezTo>
                  <a:pt x="361" y="568"/>
                  <a:pt x="413" y="517"/>
                  <a:pt x="476" y="517"/>
                </a:cubicBezTo>
                <a:cubicBezTo>
                  <a:pt x="491" y="517"/>
                  <a:pt x="506" y="520"/>
                  <a:pt x="519" y="525"/>
                </a:cubicBezTo>
                <a:cubicBezTo>
                  <a:pt x="531" y="530"/>
                  <a:pt x="542" y="538"/>
                  <a:pt x="554" y="543"/>
                </a:cubicBezTo>
                <a:cubicBezTo>
                  <a:pt x="585" y="555"/>
                  <a:pt x="629" y="565"/>
                  <a:pt x="662" y="554"/>
                </a:cubicBezTo>
                <a:cubicBezTo>
                  <a:pt x="662" y="301"/>
                  <a:pt x="662" y="301"/>
                  <a:pt x="662" y="301"/>
                </a:cubicBezTo>
                <a:cubicBezTo>
                  <a:pt x="409" y="301"/>
                  <a:pt x="409" y="301"/>
                  <a:pt x="409" y="301"/>
                </a:cubicBezTo>
                <a:cubicBezTo>
                  <a:pt x="398" y="268"/>
                  <a:pt x="408" y="223"/>
                  <a:pt x="421" y="193"/>
                </a:cubicBezTo>
                <a:cubicBezTo>
                  <a:pt x="426" y="181"/>
                  <a:pt x="433" y="170"/>
                  <a:pt x="438" y="158"/>
                </a:cubicBezTo>
                <a:cubicBezTo>
                  <a:pt x="444" y="145"/>
                  <a:pt x="446" y="130"/>
                  <a:pt x="446" y="115"/>
                </a:cubicBezTo>
                <a:cubicBezTo>
                  <a:pt x="446" y="52"/>
                  <a:pt x="395" y="0"/>
                  <a:pt x="331" y="0"/>
                </a:cubicBezTo>
                <a:cubicBezTo>
                  <a:pt x="268" y="0"/>
                  <a:pt x="216" y="52"/>
                  <a:pt x="216" y="115"/>
                </a:cubicBezTo>
                <a:cubicBezTo>
                  <a:pt x="216" y="131"/>
                  <a:pt x="219" y="146"/>
                  <a:pt x="225" y="160"/>
                </a:cubicBezTo>
                <a:cubicBezTo>
                  <a:pt x="229" y="170"/>
                  <a:pt x="236" y="179"/>
                  <a:pt x="240" y="189"/>
                </a:cubicBezTo>
                <a:cubicBezTo>
                  <a:pt x="253" y="220"/>
                  <a:pt x="265" y="266"/>
                  <a:pt x="253" y="301"/>
                </a:cubicBezTo>
                <a:cubicBezTo>
                  <a:pt x="0" y="301"/>
                  <a:pt x="0" y="301"/>
                  <a:pt x="0" y="301"/>
                </a:cubicBezTo>
                <a:lnTo>
                  <a:pt x="0" y="963"/>
                </a:lnTo>
                <a:close/>
              </a:path>
            </a:pathLst>
          </a:custGeom>
          <a:solidFill>
            <a:schemeClr val="accent4"/>
          </a:solidFill>
          <a:ln w="28575" cap="flat">
            <a:noFill/>
            <a:prstDash val="solid"/>
            <a:miter lim="800000"/>
          </a:ln>
        </p:spPr>
        <p:txBody>
          <a:bodyPr vert="horz" wrap="square" lIns="134985" tIns="1080135" rIns="68573" bIns="34286" numCol="1" anchor="t" anchorCtr="0" compatLnSpc="1"/>
          <a:lstStyle/>
          <a:p>
            <a:endParaRPr lang="en-US" altLang="zh-CN" sz="2400" dirty="0">
              <a:solidFill>
                <a:schemeClr val="bg1"/>
              </a:solidFill>
              <a:latin typeface="微软雅黑" panose="020B0503020204020204" pitchFamily="34" charset="-122"/>
              <a:ea typeface="微软雅黑" panose="020B0503020204020204" pitchFamily="34" charset="-122"/>
            </a:endParaRPr>
          </a:p>
          <a:p>
            <a:endParaRPr lang="en-US" altLang="zh-CN" sz="2400" dirty="0">
              <a:solidFill>
                <a:schemeClr val="bg1"/>
              </a:solidFill>
              <a:latin typeface="微软雅黑" panose="020B0503020204020204" pitchFamily="34" charset="-122"/>
              <a:ea typeface="微软雅黑" panose="020B0503020204020204" pitchFamily="34" charset="-122"/>
            </a:endParaRPr>
          </a:p>
          <a:p>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4502785" y="2480310"/>
            <a:ext cx="2312670" cy="1590040"/>
          </a:xfrm>
          <a:custGeom>
            <a:avLst/>
            <a:gdLst>
              <a:gd name="T0" fmla="*/ 0 w 963"/>
              <a:gd name="T1" fmla="*/ 0 h 662"/>
              <a:gd name="T2" fmla="*/ 0 w 963"/>
              <a:gd name="T3" fmla="*/ 662 h 662"/>
              <a:gd name="T4" fmla="*/ 253 w 963"/>
              <a:gd name="T5" fmla="*/ 662 h 662"/>
              <a:gd name="T6" fmla="*/ 240 w 963"/>
              <a:gd name="T7" fmla="*/ 550 h 662"/>
              <a:gd name="T8" fmla="*/ 225 w 963"/>
              <a:gd name="T9" fmla="*/ 521 h 662"/>
              <a:gd name="T10" fmla="*/ 216 w 963"/>
              <a:gd name="T11" fmla="*/ 476 h 662"/>
              <a:gd name="T12" fmla="*/ 331 w 963"/>
              <a:gd name="T13" fmla="*/ 361 h 662"/>
              <a:gd name="T14" fmla="*/ 446 w 963"/>
              <a:gd name="T15" fmla="*/ 476 h 662"/>
              <a:gd name="T16" fmla="*/ 438 w 963"/>
              <a:gd name="T17" fmla="*/ 519 h 662"/>
              <a:gd name="T18" fmla="*/ 421 w 963"/>
              <a:gd name="T19" fmla="*/ 554 h 662"/>
              <a:gd name="T20" fmla="*/ 409 w 963"/>
              <a:gd name="T21" fmla="*/ 662 h 662"/>
              <a:gd name="T22" fmla="*/ 662 w 963"/>
              <a:gd name="T23" fmla="*/ 662 h 662"/>
              <a:gd name="T24" fmla="*/ 662 w 963"/>
              <a:gd name="T25" fmla="*/ 409 h 662"/>
              <a:gd name="T26" fmla="*/ 770 w 963"/>
              <a:gd name="T27" fmla="*/ 421 h 662"/>
              <a:gd name="T28" fmla="*/ 806 w 963"/>
              <a:gd name="T29" fmla="*/ 438 h 662"/>
              <a:gd name="T30" fmla="*/ 848 w 963"/>
              <a:gd name="T31" fmla="*/ 446 h 662"/>
              <a:gd name="T32" fmla="*/ 963 w 963"/>
              <a:gd name="T33" fmla="*/ 331 h 662"/>
              <a:gd name="T34" fmla="*/ 848 w 963"/>
              <a:gd name="T35" fmla="*/ 216 h 662"/>
              <a:gd name="T36" fmla="*/ 804 w 963"/>
              <a:gd name="T37" fmla="*/ 225 h 662"/>
              <a:gd name="T38" fmla="*/ 774 w 963"/>
              <a:gd name="T39" fmla="*/ 240 h 662"/>
              <a:gd name="T40" fmla="*/ 662 w 963"/>
              <a:gd name="T41" fmla="*/ 253 h 662"/>
              <a:gd name="T42" fmla="*/ 662 w 963"/>
              <a:gd name="T43" fmla="*/ 0 h 662"/>
              <a:gd name="T44" fmla="*/ 0 w 963"/>
              <a:gd name="T45"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0" y="0"/>
                </a:moveTo>
                <a:cubicBezTo>
                  <a:pt x="0" y="662"/>
                  <a:pt x="0" y="662"/>
                  <a:pt x="0" y="662"/>
                </a:cubicBezTo>
                <a:cubicBezTo>
                  <a:pt x="253" y="662"/>
                  <a:pt x="253" y="662"/>
                  <a:pt x="253" y="662"/>
                </a:cubicBezTo>
                <a:cubicBezTo>
                  <a:pt x="265" y="627"/>
                  <a:pt x="253" y="581"/>
                  <a:pt x="240" y="550"/>
                </a:cubicBezTo>
                <a:cubicBezTo>
                  <a:pt x="236" y="540"/>
                  <a:pt x="229" y="531"/>
                  <a:pt x="225" y="521"/>
                </a:cubicBezTo>
                <a:cubicBezTo>
                  <a:pt x="219" y="507"/>
                  <a:pt x="216" y="492"/>
                  <a:pt x="216" y="476"/>
                </a:cubicBezTo>
                <a:cubicBezTo>
                  <a:pt x="216" y="413"/>
                  <a:pt x="268" y="361"/>
                  <a:pt x="331" y="361"/>
                </a:cubicBezTo>
                <a:cubicBezTo>
                  <a:pt x="395" y="361"/>
                  <a:pt x="446" y="413"/>
                  <a:pt x="446" y="476"/>
                </a:cubicBezTo>
                <a:cubicBezTo>
                  <a:pt x="446" y="491"/>
                  <a:pt x="444" y="506"/>
                  <a:pt x="438" y="519"/>
                </a:cubicBezTo>
                <a:cubicBezTo>
                  <a:pt x="433" y="531"/>
                  <a:pt x="426" y="542"/>
                  <a:pt x="421" y="554"/>
                </a:cubicBezTo>
                <a:cubicBezTo>
                  <a:pt x="408" y="584"/>
                  <a:pt x="398" y="629"/>
                  <a:pt x="409" y="662"/>
                </a:cubicBezTo>
                <a:cubicBezTo>
                  <a:pt x="662" y="662"/>
                  <a:pt x="662" y="662"/>
                  <a:pt x="662" y="662"/>
                </a:cubicBezTo>
                <a:cubicBezTo>
                  <a:pt x="662" y="409"/>
                  <a:pt x="662" y="409"/>
                  <a:pt x="662" y="409"/>
                </a:cubicBezTo>
                <a:cubicBezTo>
                  <a:pt x="696" y="398"/>
                  <a:pt x="740" y="408"/>
                  <a:pt x="770" y="421"/>
                </a:cubicBezTo>
                <a:cubicBezTo>
                  <a:pt x="783" y="426"/>
                  <a:pt x="793" y="433"/>
                  <a:pt x="806" y="438"/>
                </a:cubicBezTo>
                <a:cubicBezTo>
                  <a:pt x="819" y="444"/>
                  <a:pt x="833" y="446"/>
                  <a:pt x="848" y="446"/>
                </a:cubicBezTo>
                <a:cubicBezTo>
                  <a:pt x="912" y="446"/>
                  <a:pt x="963" y="395"/>
                  <a:pt x="963" y="331"/>
                </a:cubicBezTo>
                <a:cubicBezTo>
                  <a:pt x="963" y="268"/>
                  <a:pt x="912" y="216"/>
                  <a:pt x="848" y="216"/>
                </a:cubicBezTo>
                <a:cubicBezTo>
                  <a:pt x="832" y="216"/>
                  <a:pt x="817" y="219"/>
                  <a:pt x="804" y="225"/>
                </a:cubicBezTo>
                <a:cubicBezTo>
                  <a:pt x="793" y="229"/>
                  <a:pt x="784" y="236"/>
                  <a:pt x="774" y="240"/>
                </a:cubicBezTo>
                <a:cubicBezTo>
                  <a:pt x="743" y="253"/>
                  <a:pt x="697" y="265"/>
                  <a:pt x="662" y="253"/>
                </a:cubicBezTo>
                <a:cubicBezTo>
                  <a:pt x="662" y="0"/>
                  <a:pt x="662" y="0"/>
                  <a:pt x="662" y="0"/>
                </a:cubicBezTo>
                <a:lnTo>
                  <a:pt x="0" y="0"/>
                </a:lnTo>
                <a:close/>
              </a:path>
            </a:pathLst>
          </a:custGeom>
          <a:solidFill>
            <a:schemeClr val="accent1"/>
          </a:solidFill>
          <a:ln w="28575" cap="flat">
            <a:noFill/>
            <a:prstDash val="solid"/>
            <a:miter lim="800000"/>
          </a:ln>
        </p:spPr>
        <p:txBody>
          <a:bodyPr vert="horz" wrap="square" lIns="144145" tIns="134985" rIns="68573" bIns="34286" numCol="1" anchor="t" anchorCtr="0" compatLnSpc="1"/>
          <a:lstStyle/>
          <a:p>
            <a:r>
              <a:rPr lang="en-US" altLang="zh-CN" sz="2400" dirty="0">
                <a:solidFill>
                  <a:schemeClr val="bg1"/>
                </a:solidFill>
                <a:latin typeface="微软雅黑" panose="020B0503020204020204" pitchFamily="34" charset="-122"/>
                <a:ea typeface="微软雅黑" panose="020B0503020204020204" pitchFamily="34" charset="-122"/>
              </a:rPr>
              <a:t>01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Freeform 9"/>
          <p:cNvSpPr/>
          <p:nvPr/>
        </p:nvSpPr>
        <p:spPr bwMode="auto">
          <a:xfrm>
            <a:off x="6092825" y="2480310"/>
            <a:ext cx="1588770" cy="2313305"/>
          </a:xfrm>
          <a:custGeom>
            <a:avLst/>
            <a:gdLst>
              <a:gd name="T0" fmla="*/ 662 w 662"/>
              <a:gd name="T1" fmla="*/ 0 h 963"/>
              <a:gd name="T2" fmla="*/ 0 w 662"/>
              <a:gd name="T3" fmla="*/ 0 h 963"/>
              <a:gd name="T4" fmla="*/ 0 w 662"/>
              <a:gd name="T5" fmla="*/ 253 h 963"/>
              <a:gd name="T6" fmla="*/ 112 w 662"/>
              <a:gd name="T7" fmla="*/ 240 h 963"/>
              <a:gd name="T8" fmla="*/ 142 w 662"/>
              <a:gd name="T9" fmla="*/ 225 h 963"/>
              <a:gd name="T10" fmla="*/ 186 w 662"/>
              <a:gd name="T11" fmla="*/ 216 h 963"/>
              <a:gd name="T12" fmla="*/ 301 w 662"/>
              <a:gd name="T13" fmla="*/ 331 h 963"/>
              <a:gd name="T14" fmla="*/ 186 w 662"/>
              <a:gd name="T15" fmla="*/ 446 h 963"/>
              <a:gd name="T16" fmla="*/ 144 w 662"/>
              <a:gd name="T17" fmla="*/ 438 h 963"/>
              <a:gd name="T18" fmla="*/ 108 w 662"/>
              <a:gd name="T19" fmla="*/ 421 h 963"/>
              <a:gd name="T20" fmla="*/ 0 w 662"/>
              <a:gd name="T21" fmla="*/ 409 h 963"/>
              <a:gd name="T22" fmla="*/ 0 w 662"/>
              <a:gd name="T23" fmla="*/ 662 h 963"/>
              <a:gd name="T24" fmla="*/ 253 w 662"/>
              <a:gd name="T25" fmla="*/ 662 h 963"/>
              <a:gd name="T26" fmla="*/ 242 w 662"/>
              <a:gd name="T27" fmla="*/ 770 h 963"/>
              <a:gd name="T28" fmla="*/ 224 w 662"/>
              <a:gd name="T29" fmla="*/ 806 h 963"/>
              <a:gd name="T30" fmla="*/ 216 w 662"/>
              <a:gd name="T31" fmla="*/ 848 h 963"/>
              <a:gd name="T32" fmla="*/ 331 w 662"/>
              <a:gd name="T33" fmla="*/ 963 h 963"/>
              <a:gd name="T34" fmla="*/ 446 w 662"/>
              <a:gd name="T35" fmla="*/ 848 h 963"/>
              <a:gd name="T36" fmla="*/ 437 w 662"/>
              <a:gd name="T37" fmla="*/ 804 h 963"/>
              <a:gd name="T38" fmla="*/ 422 w 662"/>
              <a:gd name="T39" fmla="*/ 774 h 963"/>
              <a:gd name="T40" fmla="*/ 409 w 662"/>
              <a:gd name="T41" fmla="*/ 662 h 963"/>
              <a:gd name="T42" fmla="*/ 662 w 662"/>
              <a:gd name="T43" fmla="*/ 662 h 963"/>
              <a:gd name="T44" fmla="*/ 662 w 662"/>
              <a:gd name="T45"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662" y="0"/>
                </a:moveTo>
                <a:cubicBezTo>
                  <a:pt x="0" y="0"/>
                  <a:pt x="0" y="0"/>
                  <a:pt x="0" y="0"/>
                </a:cubicBezTo>
                <a:cubicBezTo>
                  <a:pt x="0" y="253"/>
                  <a:pt x="0" y="253"/>
                  <a:pt x="0" y="253"/>
                </a:cubicBezTo>
                <a:cubicBezTo>
                  <a:pt x="35" y="265"/>
                  <a:pt x="81" y="253"/>
                  <a:pt x="112" y="240"/>
                </a:cubicBezTo>
                <a:cubicBezTo>
                  <a:pt x="122" y="236"/>
                  <a:pt x="131" y="229"/>
                  <a:pt x="142" y="225"/>
                </a:cubicBezTo>
                <a:cubicBezTo>
                  <a:pt x="155" y="219"/>
                  <a:pt x="170" y="216"/>
                  <a:pt x="186" y="216"/>
                </a:cubicBezTo>
                <a:cubicBezTo>
                  <a:pt x="250" y="216"/>
                  <a:pt x="301" y="268"/>
                  <a:pt x="301" y="331"/>
                </a:cubicBezTo>
                <a:cubicBezTo>
                  <a:pt x="301" y="395"/>
                  <a:pt x="250" y="446"/>
                  <a:pt x="186" y="446"/>
                </a:cubicBezTo>
                <a:cubicBezTo>
                  <a:pt x="171" y="446"/>
                  <a:pt x="157" y="444"/>
                  <a:pt x="144" y="438"/>
                </a:cubicBezTo>
                <a:cubicBezTo>
                  <a:pt x="131" y="433"/>
                  <a:pt x="121" y="426"/>
                  <a:pt x="108" y="421"/>
                </a:cubicBezTo>
                <a:cubicBezTo>
                  <a:pt x="78" y="408"/>
                  <a:pt x="34" y="398"/>
                  <a:pt x="0" y="409"/>
                </a:cubicBezTo>
                <a:cubicBezTo>
                  <a:pt x="0" y="662"/>
                  <a:pt x="0" y="662"/>
                  <a:pt x="0" y="662"/>
                </a:cubicBezTo>
                <a:cubicBezTo>
                  <a:pt x="253" y="662"/>
                  <a:pt x="253" y="662"/>
                  <a:pt x="253" y="662"/>
                </a:cubicBezTo>
                <a:cubicBezTo>
                  <a:pt x="265" y="696"/>
                  <a:pt x="254" y="740"/>
                  <a:pt x="242" y="770"/>
                </a:cubicBezTo>
                <a:cubicBezTo>
                  <a:pt x="237" y="783"/>
                  <a:pt x="229" y="793"/>
                  <a:pt x="224" y="806"/>
                </a:cubicBezTo>
                <a:cubicBezTo>
                  <a:pt x="219" y="819"/>
                  <a:pt x="216" y="833"/>
                  <a:pt x="216" y="848"/>
                </a:cubicBezTo>
                <a:cubicBezTo>
                  <a:pt x="216" y="912"/>
                  <a:pt x="268" y="963"/>
                  <a:pt x="331" y="963"/>
                </a:cubicBezTo>
                <a:cubicBezTo>
                  <a:pt x="395" y="963"/>
                  <a:pt x="446" y="912"/>
                  <a:pt x="446" y="848"/>
                </a:cubicBezTo>
                <a:cubicBezTo>
                  <a:pt x="446" y="832"/>
                  <a:pt x="443" y="817"/>
                  <a:pt x="437" y="804"/>
                </a:cubicBezTo>
                <a:cubicBezTo>
                  <a:pt x="433" y="793"/>
                  <a:pt x="426" y="784"/>
                  <a:pt x="422" y="774"/>
                </a:cubicBezTo>
                <a:cubicBezTo>
                  <a:pt x="409" y="743"/>
                  <a:pt x="397" y="697"/>
                  <a:pt x="409" y="662"/>
                </a:cubicBezTo>
                <a:cubicBezTo>
                  <a:pt x="662" y="662"/>
                  <a:pt x="662" y="662"/>
                  <a:pt x="662" y="662"/>
                </a:cubicBezTo>
                <a:lnTo>
                  <a:pt x="662" y="0"/>
                </a:lnTo>
                <a:close/>
              </a:path>
            </a:pathLst>
          </a:custGeom>
          <a:solidFill>
            <a:schemeClr val="accent2"/>
          </a:solidFill>
          <a:ln w="28575" cap="flat">
            <a:noFill/>
            <a:prstDash val="solid"/>
            <a:miter lim="800000"/>
          </a:ln>
        </p:spPr>
        <p:txBody>
          <a:bodyPr vert="horz" wrap="square" lIns="701923" tIns="107950" rIns="68573" bIns="34286" numCol="1" anchor="t" anchorCtr="0" compatLnSpc="1"/>
          <a:lstStyle/>
          <a:p>
            <a:pPr fontAlgn="auto"/>
            <a:r>
              <a:rPr lang="en-US" altLang="zh-CN" sz="2400" dirty="0">
                <a:solidFill>
                  <a:schemeClr val="bg1"/>
                </a:solidFill>
                <a:latin typeface="微软雅黑" panose="020B0503020204020204" pitchFamily="34" charset="-122"/>
                <a:ea typeface="微软雅黑" panose="020B0503020204020204" pitchFamily="34" charset="-122"/>
              </a:rPr>
              <a:t>    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Freeform 10"/>
          <p:cNvSpPr/>
          <p:nvPr/>
        </p:nvSpPr>
        <p:spPr bwMode="auto">
          <a:xfrm>
            <a:off x="5369560" y="4070350"/>
            <a:ext cx="2311400" cy="1590040"/>
          </a:xfrm>
          <a:custGeom>
            <a:avLst/>
            <a:gdLst>
              <a:gd name="T0" fmla="*/ 963 w 963"/>
              <a:gd name="T1" fmla="*/ 662 h 662"/>
              <a:gd name="T2" fmla="*/ 963 w 963"/>
              <a:gd name="T3" fmla="*/ 0 h 662"/>
              <a:gd name="T4" fmla="*/ 710 w 963"/>
              <a:gd name="T5" fmla="*/ 0 h 662"/>
              <a:gd name="T6" fmla="*/ 723 w 963"/>
              <a:gd name="T7" fmla="*/ 112 h 662"/>
              <a:gd name="T8" fmla="*/ 738 w 963"/>
              <a:gd name="T9" fmla="*/ 142 h 662"/>
              <a:gd name="T10" fmla="*/ 747 w 963"/>
              <a:gd name="T11" fmla="*/ 186 h 662"/>
              <a:gd name="T12" fmla="*/ 632 w 963"/>
              <a:gd name="T13" fmla="*/ 301 h 662"/>
              <a:gd name="T14" fmla="*/ 517 w 963"/>
              <a:gd name="T15" fmla="*/ 186 h 662"/>
              <a:gd name="T16" fmla="*/ 525 w 963"/>
              <a:gd name="T17" fmla="*/ 144 h 662"/>
              <a:gd name="T18" fmla="*/ 543 w 963"/>
              <a:gd name="T19" fmla="*/ 108 h 662"/>
              <a:gd name="T20" fmla="*/ 554 w 963"/>
              <a:gd name="T21" fmla="*/ 0 h 662"/>
              <a:gd name="T22" fmla="*/ 301 w 963"/>
              <a:gd name="T23" fmla="*/ 0 h 662"/>
              <a:gd name="T24" fmla="*/ 301 w 963"/>
              <a:gd name="T25" fmla="*/ 253 h 662"/>
              <a:gd name="T26" fmla="*/ 193 w 963"/>
              <a:gd name="T27" fmla="*/ 242 h 662"/>
              <a:gd name="T28" fmla="*/ 158 w 963"/>
              <a:gd name="T29" fmla="*/ 224 h 662"/>
              <a:gd name="T30" fmla="*/ 115 w 963"/>
              <a:gd name="T31" fmla="*/ 216 h 662"/>
              <a:gd name="T32" fmla="*/ 0 w 963"/>
              <a:gd name="T33" fmla="*/ 331 h 662"/>
              <a:gd name="T34" fmla="*/ 115 w 963"/>
              <a:gd name="T35" fmla="*/ 446 h 662"/>
              <a:gd name="T36" fmla="*/ 160 w 963"/>
              <a:gd name="T37" fmla="*/ 437 h 662"/>
              <a:gd name="T38" fmla="*/ 190 w 963"/>
              <a:gd name="T39" fmla="*/ 422 h 662"/>
              <a:gd name="T40" fmla="*/ 301 w 963"/>
              <a:gd name="T41" fmla="*/ 409 h 662"/>
              <a:gd name="T42" fmla="*/ 301 w 963"/>
              <a:gd name="T43" fmla="*/ 662 h 662"/>
              <a:gd name="T44" fmla="*/ 963 w 963"/>
              <a:gd name="T45" fmla="*/ 662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963" y="662"/>
                </a:moveTo>
                <a:cubicBezTo>
                  <a:pt x="963" y="0"/>
                  <a:pt x="963" y="0"/>
                  <a:pt x="963" y="0"/>
                </a:cubicBezTo>
                <a:cubicBezTo>
                  <a:pt x="710" y="0"/>
                  <a:pt x="710" y="0"/>
                  <a:pt x="710" y="0"/>
                </a:cubicBezTo>
                <a:cubicBezTo>
                  <a:pt x="698" y="35"/>
                  <a:pt x="710" y="81"/>
                  <a:pt x="723" y="112"/>
                </a:cubicBezTo>
                <a:cubicBezTo>
                  <a:pt x="727" y="122"/>
                  <a:pt x="734" y="131"/>
                  <a:pt x="738" y="142"/>
                </a:cubicBezTo>
                <a:cubicBezTo>
                  <a:pt x="744" y="155"/>
                  <a:pt x="747" y="170"/>
                  <a:pt x="747" y="186"/>
                </a:cubicBezTo>
                <a:cubicBezTo>
                  <a:pt x="747" y="250"/>
                  <a:pt x="696" y="301"/>
                  <a:pt x="632" y="301"/>
                </a:cubicBezTo>
                <a:cubicBezTo>
                  <a:pt x="569" y="301"/>
                  <a:pt x="517" y="250"/>
                  <a:pt x="517" y="186"/>
                </a:cubicBezTo>
                <a:cubicBezTo>
                  <a:pt x="517" y="171"/>
                  <a:pt x="520" y="157"/>
                  <a:pt x="525" y="144"/>
                </a:cubicBezTo>
                <a:cubicBezTo>
                  <a:pt x="530" y="131"/>
                  <a:pt x="538" y="121"/>
                  <a:pt x="543" y="108"/>
                </a:cubicBezTo>
                <a:cubicBezTo>
                  <a:pt x="555" y="78"/>
                  <a:pt x="566" y="34"/>
                  <a:pt x="554" y="0"/>
                </a:cubicBezTo>
                <a:cubicBezTo>
                  <a:pt x="301" y="0"/>
                  <a:pt x="301" y="0"/>
                  <a:pt x="301" y="0"/>
                </a:cubicBezTo>
                <a:cubicBezTo>
                  <a:pt x="301" y="253"/>
                  <a:pt x="301" y="253"/>
                  <a:pt x="301" y="253"/>
                </a:cubicBezTo>
                <a:cubicBezTo>
                  <a:pt x="268" y="264"/>
                  <a:pt x="224" y="254"/>
                  <a:pt x="193" y="242"/>
                </a:cubicBezTo>
                <a:cubicBezTo>
                  <a:pt x="181" y="237"/>
                  <a:pt x="170" y="229"/>
                  <a:pt x="158" y="224"/>
                </a:cubicBezTo>
                <a:cubicBezTo>
                  <a:pt x="145" y="219"/>
                  <a:pt x="130" y="216"/>
                  <a:pt x="115" y="216"/>
                </a:cubicBezTo>
                <a:cubicBezTo>
                  <a:pt x="52" y="216"/>
                  <a:pt x="0" y="267"/>
                  <a:pt x="0" y="331"/>
                </a:cubicBezTo>
                <a:cubicBezTo>
                  <a:pt x="0" y="395"/>
                  <a:pt x="52" y="446"/>
                  <a:pt x="115" y="446"/>
                </a:cubicBezTo>
                <a:cubicBezTo>
                  <a:pt x="131" y="446"/>
                  <a:pt x="146" y="443"/>
                  <a:pt x="160" y="437"/>
                </a:cubicBezTo>
                <a:cubicBezTo>
                  <a:pt x="170" y="433"/>
                  <a:pt x="179" y="426"/>
                  <a:pt x="190" y="422"/>
                </a:cubicBezTo>
                <a:cubicBezTo>
                  <a:pt x="220" y="409"/>
                  <a:pt x="266" y="397"/>
                  <a:pt x="301" y="409"/>
                </a:cubicBezTo>
                <a:cubicBezTo>
                  <a:pt x="301" y="662"/>
                  <a:pt x="301" y="662"/>
                  <a:pt x="301" y="662"/>
                </a:cubicBezTo>
                <a:lnTo>
                  <a:pt x="963" y="662"/>
                </a:lnTo>
                <a:close/>
              </a:path>
            </a:pathLst>
          </a:custGeom>
          <a:solidFill>
            <a:schemeClr val="accent3"/>
          </a:solidFill>
          <a:ln w="28575" cap="flat">
            <a:noFill/>
            <a:prstDash val="solid"/>
            <a:miter lim="800000"/>
          </a:ln>
        </p:spPr>
        <p:txBody>
          <a:bodyPr vert="horz" wrap="square" lIns="971894" tIns="728921" rIns="67493" bIns="35096" numCol="1" anchor="t" anchorCtr="0" compatLnSpc="1"/>
          <a:lstStyle/>
          <a:p>
            <a:endParaRPr lang="en-US" altLang="zh-CN" sz="2400" dirty="0">
              <a:solidFill>
                <a:schemeClr val="bg1"/>
              </a:solidFill>
              <a:latin typeface="微软雅黑" panose="020B0503020204020204" pitchFamily="34" charset="-122"/>
              <a:ea typeface="微软雅黑" panose="020B0503020204020204" pitchFamily="34" charset="-122"/>
            </a:endParaRPr>
          </a:p>
          <a:p>
            <a:r>
              <a:rPr lang="en-US" altLang="zh-CN" sz="2400" dirty="0">
                <a:solidFill>
                  <a:schemeClr val="bg1"/>
                </a:solidFill>
                <a:latin typeface="微软雅黑" panose="020B0503020204020204" pitchFamily="34" charset="-122"/>
                <a:ea typeface="微软雅黑" panose="020B0503020204020204" pitchFamily="34" charset="-122"/>
              </a:rPr>
              <a:t>         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5" name="Rectangle 32"/>
          <p:cNvSpPr>
            <a:spLocks noChangeArrowheads="1"/>
          </p:cNvSpPr>
          <p:nvPr/>
        </p:nvSpPr>
        <p:spPr bwMode="auto">
          <a:xfrm>
            <a:off x="772795" y="1968500"/>
            <a:ext cx="2268000" cy="313055"/>
          </a:xfrm>
          <a:prstGeom prst="rect">
            <a:avLst/>
          </a:prstGeom>
          <a:solidFill>
            <a:schemeClr val="accent1"/>
          </a:solidFill>
          <a:ln>
            <a:noFill/>
          </a:ln>
        </p:spPr>
        <p:txBody>
          <a:bodyPr vert="horz" wrap="square" lIns="68573" tIns="34286" rIns="68573" bIns="34286" numCol="1" anchor="ctr" anchorCtr="0" compatLnSpc="1">
            <a:spAutoFit/>
          </a:bodyPr>
          <a:lstStyle/>
          <a:p>
            <a:pPr algn="l"/>
            <a:r>
              <a:rPr lang="zh-CN" altLang="en-US" sz="1600" b="1" dirty="0">
                <a:solidFill>
                  <a:schemeClr val="bg1"/>
                </a:solidFill>
                <a:latin typeface="微软雅黑" panose="020B0503020204020204" pitchFamily="34" charset="-122"/>
                <a:ea typeface="微软雅黑" panose="020B0503020204020204" pitchFamily="34" charset="-122"/>
              </a:rPr>
              <a:t>混凝土小型空心砌块：</a:t>
            </a:r>
          </a:p>
        </p:txBody>
      </p:sp>
      <p:sp>
        <p:nvSpPr>
          <p:cNvPr id="16" name="Rectangle 33"/>
          <p:cNvSpPr>
            <a:spLocks noChangeArrowheads="1"/>
          </p:cNvSpPr>
          <p:nvPr/>
        </p:nvSpPr>
        <p:spPr bwMode="auto">
          <a:xfrm>
            <a:off x="9062085" y="1968500"/>
            <a:ext cx="2267585" cy="313055"/>
          </a:xfrm>
          <a:prstGeom prst="rect">
            <a:avLst/>
          </a:prstGeom>
          <a:solidFill>
            <a:schemeClr val="accent2"/>
          </a:solidFill>
          <a:ln>
            <a:noFill/>
          </a:ln>
        </p:spPr>
        <p:txBody>
          <a:bodyPr vert="horz" wrap="square" lIns="68573" tIns="34286" rIns="68573" bIns="34286" numCol="1" anchor="ctr" anchorCtr="0" compatLnSpc="1">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蒸压加气混凝土砌块：</a:t>
            </a:r>
          </a:p>
        </p:txBody>
      </p:sp>
      <p:sp>
        <p:nvSpPr>
          <p:cNvPr id="17" name="Rectangle 34"/>
          <p:cNvSpPr>
            <a:spLocks noChangeArrowheads="1"/>
          </p:cNvSpPr>
          <p:nvPr/>
        </p:nvSpPr>
        <p:spPr bwMode="auto">
          <a:xfrm>
            <a:off x="772795" y="4392295"/>
            <a:ext cx="2268000" cy="313055"/>
          </a:xfrm>
          <a:prstGeom prst="rect">
            <a:avLst/>
          </a:prstGeom>
          <a:solidFill>
            <a:schemeClr val="accent4"/>
          </a:solidFill>
          <a:ln>
            <a:noFill/>
          </a:ln>
        </p:spPr>
        <p:txBody>
          <a:bodyPr vert="horz" wrap="square" lIns="68573" tIns="34286" rIns="68573" bIns="34286" numCol="1" anchor="ctr" anchorCtr="0" compatLnSpc="1">
            <a:spAutoFit/>
          </a:bodyPr>
          <a:lstStyle/>
          <a:p>
            <a:pPr algn="l"/>
            <a:r>
              <a:rPr lang="zh-CN" altLang="en-US" sz="1600" b="1" dirty="0">
                <a:solidFill>
                  <a:schemeClr val="bg1"/>
                </a:solidFill>
                <a:latin typeface="微软雅黑" panose="020B0503020204020204" pitchFamily="34" charset="-122"/>
                <a:ea typeface="微软雅黑" panose="020B0503020204020204" pitchFamily="34" charset="-122"/>
              </a:rPr>
              <a:t>石膏砌块：</a:t>
            </a:r>
          </a:p>
        </p:txBody>
      </p:sp>
      <p:sp>
        <p:nvSpPr>
          <p:cNvPr id="18" name="Rectangle 35"/>
          <p:cNvSpPr>
            <a:spLocks noChangeArrowheads="1"/>
          </p:cNvSpPr>
          <p:nvPr/>
        </p:nvSpPr>
        <p:spPr bwMode="auto">
          <a:xfrm>
            <a:off x="9062720" y="4392295"/>
            <a:ext cx="2266950" cy="313055"/>
          </a:xfrm>
          <a:prstGeom prst="rect">
            <a:avLst/>
          </a:prstGeom>
          <a:solidFill>
            <a:schemeClr val="accent3"/>
          </a:solidFill>
          <a:ln>
            <a:noFill/>
          </a:ln>
        </p:spPr>
        <p:txBody>
          <a:bodyPr vert="horz" wrap="square" lIns="68573" tIns="34286" rIns="68573" bIns="34286" numCol="1" anchor="ctr" anchorCtr="0" compatLnSpc="1">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粉煤灰硅酸盐砌块：</a:t>
            </a:r>
          </a:p>
        </p:txBody>
      </p:sp>
      <p:sp>
        <p:nvSpPr>
          <p:cNvPr id="19" name="TextBox 18"/>
          <p:cNvSpPr txBox="1"/>
          <p:nvPr/>
        </p:nvSpPr>
        <p:spPr>
          <a:xfrm>
            <a:off x="772160" y="2377440"/>
            <a:ext cx="3197860" cy="1528445"/>
          </a:xfrm>
          <a:prstGeom prst="rect">
            <a:avLst/>
          </a:prstGeom>
          <a:noFill/>
        </p:spPr>
        <p:txBody>
          <a:bodyPr wrap="square" lIns="91430" tIns="45715" rIns="91430" bIns="45715" rtlCol="0">
            <a:spAutoFit/>
          </a:bodyPr>
          <a:lstStyle/>
          <a:p>
            <a:pPr algn="l">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普通混凝土小型空心砌块和轻骨料小型空心砌块的总称，简称小砌块。由普通混凝土或轻骨料混凝土制成，空心率在 25% ～ 50% 的空心砌块，其孔洞有单排孔、双排孔和多排孔之分。砌块的强度等级为 MU5、MU7.5、MU10、MU15 和 MU20。</a:t>
            </a:r>
          </a:p>
        </p:txBody>
      </p:sp>
      <p:sp>
        <p:nvSpPr>
          <p:cNvPr id="20" name="TextBox 19"/>
          <p:cNvSpPr txBox="1"/>
          <p:nvPr/>
        </p:nvSpPr>
        <p:spPr>
          <a:xfrm>
            <a:off x="8221345" y="2377440"/>
            <a:ext cx="3107055" cy="1528445"/>
          </a:xfrm>
          <a:prstGeom prst="rect">
            <a:avLst/>
          </a:prstGeom>
          <a:noFill/>
        </p:spPr>
        <p:txBody>
          <a:bodyPr wrap="square" lIns="91430" tIns="45715" rIns="91430" bIns="45715" rtlCol="0">
            <a:spAutoFit/>
          </a:bodyPr>
          <a:lstStyle/>
          <a:p>
            <a:pPr algn="r">
              <a:lnSpc>
                <a:spcPct val="130000"/>
              </a:lnSpc>
            </a:pPr>
            <a:r>
              <a:rPr lang="zh-CN" altLang="en-US" sz="1200" dirty="0">
                <a:latin typeface="微软雅黑" panose="020B0503020204020204" pitchFamily="34" charset="-122"/>
                <a:ea typeface="微软雅黑" panose="020B0503020204020204" pitchFamily="34" charset="-122"/>
              </a:rPr>
              <a:t>加气混凝土砌块是含硅材料（如砂、粉煤灰、尾矿粉等）和钙质材料（如水泥、石灰等）加水并加适量的发气剂和其他外加剂，经混合搅拌、浇筑发泡、胚体静停与切割后，再经蒸压或常压蒸汽养护制成。规格有系列1 和系列2两个系列。</a:t>
            </a:r>
          </a:p>
        </p:txBody>
      </p:sp>
      <p:sp>
        <p:nvSpPr>
          <p:cNvPr id="21" name="TextBox 20"/>
          <p:cNvSpPr txBox="1"/>
          <p:nvPr/>
        </p:nvSpPr>
        <p:spPr>
          <a:xfrm>
            <a:off x="772795" y="4823460"/>
            <a:ext cx="3197225" cy="1768475"/>
          </a:xfrm>
          <a:prstGeom prst="rect">
            <a:avLst/>
          </a:prstGeom>
          <a:noFill/>
        </p:spPr>
        <p:txBody>
          <a:bodyPr wrap="square" lIns="91430" tIns="45715" rIns="91430" bIns="45715" rtlCol="0">
            <a:spAutoFit/>
          </a:bodyPr>
          <a:lstStyle/>
          <a:p>
            <a:pPr algn="l">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石膏砌块是以建筑石膏为原料，经料浆搅拌浇筑成型，自然干燥或烘干而制成的轻质块状材料。有时可以加入各种轻骨料、填充料、纤维增强材料、发泡剂等辅助材料。适用于框架结构和其他结构中的非承重墙体，一般做内隔墙用，尤其是高层建筑和有特殊防火要求的建筑。</a:t>
            </a:r>
          </a:p>
        </p:txBody>
      </p:sp>
      <p:sp>
        <p:nvSpPr>
          <p:cNvPr id="22" name="TextBox 21"/>
          <p:cNvSpPr txBox="1"/>
          <p:nvPr/>
        </p:nvSpPr>
        <p:spPr>
          <a:xfrm>
            <a:off x="8221345" y="4823460"/>
            <a:ext cx="3107690" cy="1768475"/>
          </a:xfrm>
          <a:prstGeom prst="rect">
            <a:avLst/>
          </a:prstGeom>
          <a:noFill/>
        </p:spPr>
        <p:txBody>
          <a:bodyPr wrap="square" lIns="91430" tIns="45715" rIns="91430" bIns="45715" rtlCol="0">
            <a:spAutoFit/>
          </a:bodyPr>
          <a:lstStyle/>
          <a:p>
            <a:pPr algn="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粉煤灰硅酸盐砌块是以粉煤灰、石灰、石膏和骨料为原料，加水搅拌，振动成型，蒸汽养护制成的一种密实砌块。硅酸盐砌块是利用工业废料经过加工处理而制成，强度比实心砖低。砌块的主规格尺寸为880mm×380mm×240mm和880mm×430mm×240mm。</a:t>
            </a:r>
          </a:p>
        </p:txBody>
      </p:sp>
      <p:sp>
        <p:nvSpPr>
          <p:cNvPr id="48" name="文本框 47"/>
          <p:cNvSpPr txBox="1"/>
          <p:nvPr/>
        </p:nvSpPr>
        <p:spPr>
          <a:xfrm>
            <a:off x="1111885" y="389255"/>
            <a:ext cx="406971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latin typeface="思源黑体" panose="020B0400000000000000" pitchFamily="34" charset="-122"/>
                <a:ea typeface="思源黑体" panose="020B0400000000000000" pitchFamily="34" charset="-122"/>
                <a:sym typeface="思源黑体" panose="020B0400000000000000" pitchFamily="34" charset="-122"/>
              </a:rPr>
              <a:t>砌块的类型与规格</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a:off x="0" y="0"/>
            <a:ext cx="12192000" cy="22254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descr="D:\meihua_service_cache\jpg/4ab6ea02be52135458ef7508278ecdc2.jpg4ab6ea02be52135458ef7508278ecdc2"/>
          <p:cNvPicPr preferRelativeResize="0">
            <a:picLocks noChangeAspect="1"/>
          </p:cNvPicPr>
          <p:nvPr>
            <p:custDataLst>
              <p:tags r:id="rId3"/>
            </p:custDataLst>
          </p:nvPr>
        </p:nvPicPr>
        <p:blipFill>
          <a:blip r:embed="rId13"/>
          <a:srcRect r="25000"/>
          <a:stretch>
            <a:fillRect/>
          </a:stretch>
        </p:blipFill>
        <p:spPr>
          <a:xfrm>
            <a:off x="0" y="2022"/>
            <a:ext cx="3480047" cy="2610035"/>
          </a:xfrm>
          <a:prstGeom prst="rect">
            <a:avLst/>
          </a:prstGeom>
          <a:noFill/>
        </p:spPr>
      </p:pic>
      <p:sp>
        <p:nvSpPr>
          <p:cNvPr id="14" name="直角三角形 13"/>
          <p:cNvSpPr/>
          <p:nvPr>
            <p:custDataLst>
              <p:tags r:id="rId4"/>
            </p:custDataLst>
          </p:nvPr>
        </p:nvSpPr>
        <p:spPr>
          <a:xfrm rot="5400000">
            <a:off x="3464951" y="2239806"/>
            <a:ext cx="384014" cy="353823"/>
          </a:xfrm>
          <a:prstGeom prst="rtTriangle">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15" name="组合 14"/>
          <p:cNvGrpSpPr/>
          <p:nvPr>
            <p:custDataLst>
              <p:tags r:id="rId5"/>
            </p:custDataLst>
          </p:nvPr>
        </p:nvGrpSpPr>
        <p:grpSpPr>
          <a:xfrm>
            <a:off x="10817107" y="-1"/>
            <a:ext cx="544948" cy="653143"/>
            <a:chOff x="10871392" y="4728319"/>
            <a:chExt cx="631880" cy="831143"/>
          </a:xfrm>
        </p:grpSpPr>
        <p:sp>
          <p:nvSpPr>
            <p:cNvPr id="16" name="任意多边形: 形状 11"/>
            <p:cNvSpPr/>
            <p:nvPr>
              <p:custDataLst>
                <p:tags r:id="rId10"/>
              </p:custDataLst>
            </p:nvPr>
          </p:nvSpPr>
          <p:spPr>
            <a:xfrm>
              <a:off x="10871392" y="4728319"/>
              <a:ext cx="631880"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3">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endParaRPr>
            </a:p>
          </p:txBody>
        </p:sp>
        <p:sp>
          <p:nvSpPr>
            <p:cNvPr id="17" name="PA_ImportSvg_636718263529450003"/>
            <p:cNvSpPr/>
            <p:nvPr>
              <p:custDataLst>
                <p:tags r:id="rId11"/>
              </p:custDataLst>
            </p:nvPr>
          </p:nvSpPr>
          <p:spPr>
            <a:xfrm rot="10800000">
              <a:off x="10970634" y="4880728"/>
              <a:ext cx="407148" cy="31733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cxnSp>
        <p:nvCxnSpPr>
          <p:cNvPr id="9" name="直接连接符 8"/>
          <p:cNvCxnSpPr/>
          <p:nvPr>
            <p:custDataLst>
              <p:tags r:id="rId6"/>
            </p:custDataLst>
          </p:nvPr>
        </p:nvCxnSpPr>
        <p:spPr>
          <a:xfrm>
            <a:off x="652170" y="4575903"/>
            <a:ext cx="1085215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7"/>
            </p:custDataLst>
          </p:nvPr>
        </p:nvSpPr>
        <p:spPr>
          <a:xfrm>
            <a:off x="652145" y="3161910"/>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chemeClr val="tx1">
                    <a:lumMod val="50000"/>
                    <a:lumOff val="50000"/>
                  </a:schemeClr>
                </a:solidFill>
                <a:latin typeface="Arial" panose="020B0604020202020204" pitchFamily="34" charset="0"/>
                <a:ea typeface="微软雅黑" panose="020B0503020204020204" pitchFamily="34" charset="-122"/>
              </a:rPr>
              <a:t>混凝土砌块砌筑砂浆是由水泥、砂、水以及根据需要掺入的掺和料和外加剂等组分，按一定比例，采用机械拌和制成，专门用于砌筑混凝土砌块的砌筑砂浆，简称砌块专用砂浆。混凝土小型空心砌块砌筑砂浆的强度等级为M5、M7.5、M10和M15。</a:t>
            </a:r>
          </a:p>
        </p:txBody>
      </p:sp>
      <p:sp>
        <p:nvSpPr>
          <p:cNvPr id="22" name="文本框 21"/>
          <p:cNvSpPr txBox="1"/>
          <p:nvPr>
            <p:custDataLst>
              <p:tags r:id="rId8"/>
            </p:custDataLst>
          </p:nvPr>
        </p:nvSpPr>
        <p:spPr>
          <a:xfrm>
            <a:off x="652145" y="5067545"/>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chemeClr val="tx1">
                    <a:lumMod val="50000"/>
                    <a:lumOff val="50000"/>
                  </a:schemeClr>
                </a:solidFill>
                <a:latin typeface="Arial" panose="020B0604020202020204" pitchFamily="34" charset="0"/>
                <a:ea typeface="微软雅黑" panose="020B0503020204020204" pitchFamily="34" charset="-122"/>
              </a:rPr>
              <a:t>混凝土砌块灌孔混凝土是由水泥、集料、水以及根据需要掺入的掺和料和外加剂等组分，按一定比例，采用机械搅拌后，用于浇注混凝土砌块砌体芯柱或其他需要填实部位孔洞的混凝土，简称砌块灌孔混凝土。混凝土小型空心砌块的灌孔混凝土强度等级为C20、C25和C30。</a:t>
            </a:r>
          </a:p>
        </p:txBody>
      </p:sp>
      <p:sp>
        <p:nvSpPr>
          <p:cNvPr id="4" name="文本框 3"/>
          <p:cNvSpPr txBox="1"/>
          <p:nvPr>
            <p:custDataLst>
              <p:tags r:id="rId9"/>
            </p:custDataLst>
          </p:nvPr>
        </p:nvSpPr>
        <p:spPr>
          <a:xfrm>
            <a:off x="4255810" y="800283"/>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altLang="en-US" sz="3600" b="1" spc="300" dirty="0">
                <a:solidFill>
                  <a:schemeClr val="lt1"/>
                </a:solidFill>
                <a:latin typeface="Arial" panose="020B0604020202020204" pitchFamily="34" charset="0"/>
                <a:ea typeface="微软雅黑" panose="020B0503020204020204" pitchFamily="34" charset="-122"/>
              </a:rPr>
              <a:t>砌筑砂浆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155"/>
            <a:ext cx="923252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9227564" y="46216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2">
              <a:lumMod val="20000"/>
              <a:lumOff val="80000"/>
            </a:schemeClr>
          </a:solidFill>
          <a:ln>
            <a:noFill/>
          </a:ln>
          <a:effectLst>
            <a:outerShdw blurRad="50800" dist="50800" dir="5400000" algn="ctr" rotWithShape="0">
              <a:srgbClr val="D0E1F5">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任意多边形: 形状 22"/>
          <p:cNvSpPr/>
          <p:nvPr>
            <p:custDataLst>
              <p:tags r:id="rId5"/>
            </p:custDataLst>
          </p:nvPr>
        </p:nvSpPr>
        <p:spPr>
          <a:xfrm>
            <a:off x="0" y="609475"/>
            <a:ext cx="9147432" cy="762125"/>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solidFill>
                <a:srgbClr val="F8761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6"/>
            </p:custDataLst>
          </p:nvPr>
        </p:nvSpPr>
        <p:spPr>
          <a:xfrm>
            <a:off x="9139299" y="609480"/>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5"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rgbClr val="F876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itle 6"/>
          <p:cNvSpPr txBox="1"/>
          <p:nvPr>
            <p:custDataLst>
              <p:tags r:id="rId7"/>
            </p:custDataLst>
          </p:nvPr>
        </p:nvSpPr>
        <p:spPr>
          <a:xfrm>
            <a:off x="609555" y="1826298"/>
            <a:ext cx="10972889" cy="151637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轻集料混凝土小型空心砌块的规格按宽度分为4 个系列：240mm系列、190mm 系列、140mm 系列、90mm 系列。高度均为190mm，长度有390mm（代号4）、190mm（代号2）、90mm（代号1）三种，共12 种规格。砌块的编号由宽度系列编号和砌块长度代号组成，例如242 表示，宽度为240mm，长度为190mm。</a:t>
            </a:r>
          </a:p>
        </p:txBody>
      </p:sp>
      <p:sp>
        <p:nvSpPr>
          <p:cNvPr id="7" name="Title 6"/>
          <p:cNvSpPr txBox="1"/>
          <p:nvPr>
            <p:custDataLst>
              <p:tags r:id="rId8"/>
            </p:custDataLst>
          </p:nvPr>
        </p:nvSpPr>
        <p:spPr>
          <a:xfrm>
            <a:off x="609555" y="3528325"/>
            <a:ext cx="10972889" cy="900347"/>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轻集料混凝土小型空心砌块是指以浮石、火山渣、煤渣、自然煤矸石、陶粒等为粗骨料制作的混凝土小型空心砌块，主规格尺寸为390mm×190mm×190mm，简称轻骨料小砌块。</a:t>
            </a:r>
          </a:p>
        </p:txBody>
      </p:sp>
      <p:sp>
        <p:nvSpPr>
          <p:cNvPr id="8" name="Title 6"/>
          <p:cNvSpPr txBox="1"/>
          <p:nvPr>
            <p:custDataLst>
              <p:tags r:id="rId9"/>
            </p:custDataLst>
          </p:nvPr>
        </p:nvSpPr>
        <p:spPr>
          <a:xfrm>
            <a:off x="609555" y="4579673"/>
            <a:ext cx="10972889" cy="151637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just" fontAlgn="auto">
              <a:lnSpc>
                <a:spcPct val="130000"/>
              </a:lnSpc>
              <a:spcBef>
                <a:spcPts val="0"/>
              </a:spcBef>
              <a:spcAft>
                <a:spcPts val="800"/>
              </a:spcAft>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轻集料混凝土小型空心砌块分为盲孔砌块和通孔砌块，两种砌块在构造上的主要区别是门窗洞口处的做法不同。盲孔砌块采用钢筋混凝土抱框柱及过梁；通孔砌块采用的是芯柱及过梁块做法。小砌块墙体的孔洞内浇灌混凝土称为素混凝土芯柱，小砌块墙体的孔洞内插有钢筋并浇灌混凝土称为钢筋混凝土芯柱。</a:t>
            </a:r>
          </a:p>
        </p:txBody>
      </p:sp>
      <p:sp>
        <p:nvSpPr>
          <p:cNvPr id="9" name="文本框 8"/>
          <p:cNvSpPr txBox="1"/>
          <p:nvPr>
            <p:custDataLst>
              <p:tags r:id="rId10"/>
            </p:custDataLst>
          </p:nvPr>
        </p:nvSpPr>
        <p:spPr>
          <a:xfrm>
            <a:off x="609048" y="609480"/>
            <a:ext cx="8535292" cy="762125"/>
          </a:xfrm>
          <a:prstGeom prst="rect">
            <a:avLst/>
          </a:prstGeom>
          <a:solidFill>
            <a:srgbClr val="F87616"/>
          </a:solidFill>
        </p:spPr>
        <p:txBody>
          <a:bodyPr wrap="square" rtlCol="0" anchor="ctr">
            <a:noAutofit/>
          </a:bodyPr>
          <a:lstStyle/>
          <a:p>
            <a:pPr marL="0" indent="0" algn="l">
              <a:lnSpc>
                <a:spcPct val="100000"/>
              </a:lnSpc>
              <a:spcBef>
                <a:spcPts val="0"/>
              </a:spcBef>
              <a:spcAft>
                <a:spcPts val="0"/>
              </a:spcAft>
              <a:buSzPct val="100000"/>
              <a:buNone/>
            </a:pPr>
            <a:r>
              <a:rPr lang="zh-CN" altLang="en-US" sz="2400" b="1" spc="300" dirty="0">
                <a:solidFill>
                  <a:schemeClr val="lt1"/>
                </a:solidFill>
                <a:latin typeface="微软雅黑" panose="020B0503020204020204" pitchFamily="34" charset="-122"/>
                <a:ea typeface="微软雅黑" panose="020B0503020204020204" pitchFamily="34" charset="-122"/>
              </a:rPr>
              <a:t>框架结构填充轻集料混凝土小型空心砌块墙身构造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p:nvPr/>
        </p:nvSpPr>
        <p:spPr bwMode="auto">
          <a:xfrm>
            <a:off x="6241931" y="2259577"/>
            <a:ext cx="2193859" cy="367118"/>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6" name="Freeform 6"/>
          <p:cNvSpPr/>
          <p:nvPr/>
        </p:nvSpPr>
        <p:spPr bwMode="auto">
          <a:xfrm>
            <a:off x="3739928" y="4998953"/>
            <a:ext cx="2195334" cy="367118"/>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7" name="Freeform 7"/>
          <p:cNvSpPr/>
          <p:nvPr/>
        </p:nvSpPr>
        <p:spPr bwMode="auto">
          <a:xfrm>
            <a:off x="7279886" y="2821312"/>
            <a:ext cx="822697" cy="850711"/>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8" name="Freeform 8"/>
          <p:cNvSpPr/>
          <p:nvPr/>
        </p:nvSpPr>
        <p:spPr bwMode="auto">
          <a:xfrm>
            <a:off x="5097822" y="1796626"/>
            <a:ext cx="849236" cy="822697"/>
          </a:xfrm>
          <a:custGeom>
            <a:avLst/>
            <a:gdLst>
              <a:gd name="T0" fmla="*/ 339 w 349"/>
              <a:gd name="T1" fmla="*/ 190 h 338"/>
              <a:gd name="T2" fmla="*/ 0 w 349"/>
              <a:gd name="T3" fmla="*/ 332 h 338"/>
              <a:gd name="T4" fmla="*/ 6 w 349"/>
              <a:gd name="T5" fmla="*/ 338 h 338"/>
              <a:gd name="T6" fmla="*/ 344 w 349"/>
              <a:gd name="T7" fmla="*/ 197 h 338"/>
              <a:gd name="T8" fmla="*/ 344 w 349"/>
              <a:gd name="T9" fmla="*/ 197 h 338"/>
              <a:gd name="T10" fmla="*/ 349 w 349"/>
              <a:gd name="T11" fmla="*/ 197 h 338"/>
              <a:gd name="T12" fmla="*/ 349 w 349"/>
              <a:gd name="T13" fmla="*/ 0 h 338"/>
              <a:gd name="T14" fmla="*/ 339 w 349"/>
              <a:gd name="T15" fmla="*/ 0 h 338"/>
              <a:gd name="T16" fmla="*/ 339 w 349"/>
              <a:gd name="T17" fmla="*/ 19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339" y="190"/>
                </a:moveTo>
                <a:cubicBezTo>
                  <a:pt x="214" y="203"/>
                  <a:pt x="97" y="252"/>
                  <a:pt x="0" y="332"/>
                </a:cubicBezTo>
                <a:cubicBezTo>
                  <a:pt x="6" y="338"/>
                  <a:pt x="6" y="338"/>
                  <a:pt x="6" y="338"/>
                </a:cubicBezTo>
                <a:cubicBezTo>
                  <a:pt x="100" y="260"/>
                  <a:pt x="217" y="210"/>
                  <a:pt x="344" y="197"/>
                </a:cubicBezTo>
                <a:cubicBezTo>
                  <a:pt x="344" y="197"/>
                  <a:pt x="344" y="197"/>
                  <a:pt x="344" y="197"/>
                </a:cubicBezTo>
                <a:cubicBezTo>
                  <a:pt x="349" y="197"/>
                  <a:pt x="349" y="197"/>
                  <a:pt x="349" y="197"/>
                </a:cubicBezTo>
                <a:cubicBezTo>
                  <a:pt x="349" y="0"/>
                  <a:pt x="349" y="0"/>
                  <a:pt x="349" y="0"/>
                </a:cubicBezTo>
                <a:cubicBezTo>
                  <a:pt x="339" y="0"/>
                  <a:pt x="339" y="0"/>
                  <a:pt x="339" y="0"/>
                </a:cubicBezTo>
                <a:lnTo>
                  <a:pt x="339" y="19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9" name="Freeform 9"/>
          <p:cNvSpPr/>
          <p:nvPr/>
        </p:nvSpPr>
        <p:spPr bwMode="auto">
          <a:xfrm>
            <a:off x="3521722" y="2483681"/>
            <a:ext cx="1381483" cy="1175072"/>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0" name="Freeform 10"/>
          <p:cNvSpPr/>
          <p:nvPr/>
        </p:nvSpPr>
        <p:spPr bwMode="auto">
          <a:xfrm>
            <a:off x="4074610" y="3953627"/>
            <a:ext cx="821223" cy="850711"/>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1" name="Freeform 11"/>
          <p:cNvSpPr/>
          <p:nvPr/>
        </p:nvSpPr>
        <p:spPr bwMode="auto">
          <a:xfrm>
            <a:off x="7272514" y="3966895"/>
            <a:ext cx="1380008" cy="1175072"/>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2" name="Freeform 12"/>
          <p:cNvSpPr/>
          <p:nvPr/>
        </p:nvSpPr>
        <p:spPr bwMode="auto">
          <a:xfrm>
            <a:off x="6219815" y="4998953"/>
            <a:ext cx="849236" cy="822697"/>
          </a:xfrm>
          <a:custGeom>
            <a:avLst/>
            <a:gdLst>
              <a:gd name="T0" fmla="*/ 10 w 349"/>
              <a:gd name="T1" fmla="*/ 147 h 338"/>
              <a:gd name="T2" fmla="*/ 349 w 349"/>
              <a:gd name="T3" fmla="*/ 5 h 338"/>
              <a:gd name="T4" fmla="*/ 343 w 349"/>
              <a:gd name="T5" fmla="*/ 0 h 338"/>
              <a:gd name="T6" fmla="*/ 5 w 349"/>
              <a:gd name="T7" fmla="*/ 140 h 338"/>
              <a:gd name="T8" fmla="*/ 5 w 349"/>
              <a:gd name="T9" fmla="*/ 140 h 338"/>
              <a:gd name="T10" fmla="*/ 0 w 349"/>
              <a:gd name="T11" fmla="*/ 140 h 338"/>
              <a:gd name="T12" fmla="*/ 0 w 349"/>
              <a:gd name="T13" fmla="*/ 338 h 338"/>
              <a:gd name="T14" fmla="*/ 10 w 349"/>
              <a:gd name="T15" fmla="*/ 338 h 338"/>
              <a:gd name="T16" fmla="*/ 10 w 349"/>
              <a:gd name="T17" fmla="*/ 14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10" y="147"/>
                </a:moveTo>
                <a:cubicBezTo>
                  <a:pt x="135" y="134"/>
                  <a:pt x="252" y="85"/>
                  <a:pt x="349" y="5"/>
                </a:cubicBezTo>
                <a:cubicBezTo>
                  <a:pt x="343" y="0"/>
                  <a:pt x="343" y="0"/>
                  <a:pt x="343" y="0"/>
                </a:cubicBezTo>
                <a:cubicBezTo>
                  <a:pt x="249" y="77"/>
                  <a:pt x="132" y="128"/>
                  <a:pt x="5" y="140"/>
                </a:cubicBezTo>
                <a:cubicBezTo>
                  <a:pt x="5" y="140"/>
                  <a:pt x="5" y="140"/>
                  <a:pt x="5" y="140"/>
                </a:cubicBezTo>
                <a:cubicBezTo>
                  <a:pt x="0" y="140"/>
                  <a:pt x="0" y="140"/>
                  <a:pt x="0" y="140"/>
                </a:cubicBezTo>
                <a:cubicBezTo>
                  <a:pt x="0" y="338"/>
                  <a:pt x="0" y="338"/>
                  <a:pt x="0" y="338"/>
                </a:cubicBezTo>
                <a:cubicBezTo>
                  <a:pt x="10" y="338"/>
                  <a:pt x="10" y="338"/>
                  <a:pt x="10" y="338"/>
                </a:cubicBezTo>
                <a:lnTo>
                  <a:pt x="10" y="147"/>
                </a:lnTo>
                <a:close/>
              </a:path>
            </a:pathLst>
          </a:custGeom>
          <a:solidFill>
            <a:schemeClr val="accent5"/>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3" name="Freeform 13"/>
          <p:cNvSpPr/>
          <p:nvPr/>
        </p:nvSpPr>
        <p:spPr bwMode="auto">
          <a:xfrm>
            <a:off x="4553779" y="2827210"/>
            <a:ext cx="510131" cy="852185"/>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4" name="Freeform 14"/>
          <p:cNvSpPr/>
          <p:nvPr/>
        </p:nvSpPr>
        <p:spPr bwMode="auto">
          <a:xfrm>
            <a:off x="4553779" y="3944780"/>
            <a:ext cx="507183" cy="844813"/>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5" name="Freeform 15"/>
          <p:cNvSpPr/>
          <p:nvPr/>
        </p:nvSpPr>
        <p:spPr bwMode="auto">
          <a:xfrm>
            <a:off x="5103719" y="4833824"/>
            <a:ext cx="853659" cy="523401"/>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6" name="Freeform 16"/>
          <p:cNvSpPr/>
          <p:nvPr/>
        </p:nvSpPr>
        <p:spPr bwMode="auto">
          <a:xfrm>
            <a:off x="6200649" y="4838247"/>
            <a:ext cx="853659" cy="50128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7" name="Freeform 17"/>
          <p:cNvSpPr/>
          <p:nvPr/>
        </p:nvSpPr>
        <p:spPr bwMode="auto">
          <a:xfrm>
            <a:off x="7105911" y="3944780"/>
            <a:ext cx="517504" cy="853659"/>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8" name="Freeform 18"/>
          <p:cNvSpPr/>
          <p:nvPr/>
        </p:nvSpPr>
        <p:spPr bwMode="auto">
          <a:xfrm>
            <a:off x="7117706" y="2834581"/>
            <a:ext cx="505709" cy="85660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9" name="Freeform 19"/>
          <p:cNvSpPr/>
          <p:nvPr/>
        </p:nvSpPr>
        <p:spPr bwMode="auto">
          <a:xfrm>
            <a:off x="6219815" y="2275796"/>
            <a:ext cx="853659" cy="511606"/>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0" name="Freeform 20"/>
          <p:cNvSpPr/>
          <p:nvPr/>
        </p:nvSpPr>
        <p:spPr bwMode="auto">
          <a:xfrm>
            <a:off x="5112565" y="2275796"/>
            <a:ext cx="853659" cy="504234"/>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1" name="Inhaltsplatzhalter 4"/>
          <p:cNvSpPr txBox="1"/>
          <p:nvPr/>
        </p:nvSpPr>
        <p:spPr>
          <a:xfrm>
            <a:off x="8272145" y="2360930"/>
            <a:ext cx="3573780" cy="80010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300" dirty="0">
                <a:solidFill>
                  <a:schemeClr val="tx1"/>
                </a:solidFill>
                <a:latin typeface="+mn-lt"/>
                <a:cs typeface="+mn-ea"/>
                <a:sym typeface="+mn-lt"/>
              </a:rPr>
              <a:t>8.</a:t>
            </a:r>
            <a:r>
              <a:rPr sz="1300" dirty="0">
                <a:solidFill>
                  <a:schemeClr val="tx1"/>
                </a:solidFill>
                <a:latin typeface="+mn-lt"/>
                <a:cs typeface="+mn-ea"/>
                <a:sym typeface="+mn-lt"/>
              </a:rPr>
              <a:t>施工需要的孔洞、管道竖槽、预埋件等在砌筑时预留好。如在墙体砌好后再开设，应待砂浆强度达到要求后用机械切割，不得用手工剔凿，并应在槽面上加贴耐碱玻纤网格布，防止开裂</a:t>
            </a:r>
            <a:r>
              <a:rPr lang="zh-CN" sz="1300" dirty="0">
                <a:solidFill>
                  <a:schemeClr val="tx1"/>
                </a:solidFill>
                <a:latin typeface="+mn-lt"/>
                <a:cs typeface="+mn-ea"/>
                <a:sym typeface="+mn-lt"/>
              </a:rPr>
              <a:t>。</a:t>
            </a:r>
          </a:p>
        </p:txBody>
      </p:sp>
      <p:sp>
        <p:nvSpPr>
          <p:cNvPr id="42" name="Inhaltsplatzhalter 4"/>
          <p:cNvSpPr txBox="1"/>
          <p:nvPr/>
        </p:nvSpPr>
        <p:spPr>
          <a:xfrm>
            <a:off x="8210550" y="4321810"/>
            <a:ext cx="3635375" cy="73850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200" dirty="0">
                <a:solidFill>
                  <a:schemeClr val="tx1"/>
                </a:solidFill>
                <a:latin typeface="+mn-lt"/>
                <a:cs typeface="+mn-ea"/>
                <a:sym typeface="+mn-lt"/>
              </a:rPr>
              <a:t>6.</a:t>
            </a:r>
            <a:r>
              <a:rPr sz="1200" dirty="0">
                <a:solidFill>
                  <a:schemeClr val="tx1"/>
                </a:solidFill>
                <a:latin typeface="+mn-lt"/>
                <a:cs typeface="+mn-ea"/>
                <a:sym typeface="+mn-lt"/>
              </a:rPr>
              <a:t>地面以下不应采用轻集料混凝土小型空心砌块砌筑。填充墙的底层室内地面以下墙身应采用普通混凝土小型空心砌块或者采用非黏土实心砖（如烧结页岩砖等）砌筑，其强度等级及基础形式按工程设计。</a:t>
            </a:r>
          </a:p>
        </p:txBody>
      </p:sp>
      <p:sp>
        <p:nvSpPr>
          <p:cNvPr id="43" name="Inhaltsplatzhalter 4"/>
          <p:cNvSpPr txBox="1"/>
          <p:nvPr/>
        </p:nvSpPr>
        <p:spPr>
          <a:xfrm>
            <a:off x="162560" y="3430588"/>
            <a:ext cx="3359150" cy="100012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300" dirty="0">
                <a:solidFill>
                  <a:schemeClr val="tx1"/>
                </a:solidFill>
                <a:latin typeface="+mn-lt"/>
                <a:cs typeface="+mn-ea"/>
                <a:sym typeface="+mn-lt"/>
              </a:rPr>
              <a:t>3.</a:t>
            </a:r>
            <a:r>
              <a:rPr sz="1300" dirty="0">
                <a:solidFill>
                  <a:schemeClr val="tx1"/>
                </a:solidFill>
                <a:latin typeface="+mn-lt"/>
                <a:cs typeface="+mn-ea"/>
                <a:sym typeface="+mn-lt"/>
              </a:rPr>
              <a:t>混凝土空心砌块的尺寸是符合模数数列要求的，设计时宜使门垛、门窗洞口及标高等尺寸以100mm为模数。排列时从门洞口向两边排列。砌块排列尽量采用主规格砌块，减少品种，减少切割开缝，以保证墙体良好的整体性。</a:t>
            </a:r>
          </a:p>
        </p:txBody>
      </p:sp>
      <p:sp>
        <p:nvSpPr>
          <p:cNvPr id="44" name="Inhaltsplatzhalter 4"/>
          <p:cNvSpPr txBox="1"/>
          <p:nvPr/>
        </p:nvSpPr>
        <p:spPr>
          <a:xfrm>
            <a:off x="364490" y="4740910"/>
            <a:ext cx="3486150" cy="80010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300" dirty="0">
                <a:solidFill>
                  <a:schemeClr val="tx1"/>
                </a:solidFill>
                <a:latin typeface="+mn-lt"/>
                <a:cs typeface="+mn-ea"/>
                <a:sym typeface="+mn-lt"/>
              </a:rPr>
              <a:t>4.</a:t>
            </a:r>
            <a:r>
              <a:rPr sz="1300" dirty="0">
                <a:solidFill>
                  <a:schemeClr val="tx1"/>
                </a:solidFill>
                <a:latin typeface="+mn-lt"/>
                <a:cs typeface="+mn-ea"/>
                <a:sym typeface="+mn-lt"/>
              </a:rPr>
              <a:t>对于通孔砌块排列尽量采用长度为390mm 的主规格砌块，从门洞边开始排列，利用辅块错缝（小于辅块尺寸时可以切割），上下孔基本对齐，便于门洞旁芯孔灌混凝土。</a:t>
            </a:r>
          </a:p>
        </p:txBody>
      </p:sp>
      <p:sp>
        <p:nvSpPr>
          <p:cNvPr id="45" name="Inhaltsplatzhalter 4"/>
          <p:cNvSpPr txBox="1"/>
          <p:nvPr/>
        </p:nvSpPr>
        <p:spPr>
          <a:xfrm>
            <a:off x="280035" y="2584450"/>
            <a:ext cx="3570605" cy="6000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300" dirty="0">
                <a:solidFill>
                  <a:schemeClr val="tx1"/>
                </a:solidFill>
                <a:latin typeface="+mn-lt"/>
                <a:cs typeface="+mn-ea"/>
                <a:sym typeface="+mn-lt"/>
              </a:rPr>
              <a:t>2.</a:t>
            </a:r>
            <a:r>
              <a:rPr sz="1300" dirty="0">
                <a:solidFill>
                  <a:schemeClr val="tx1"/>
                </a:solidFill>
                <a:latin typeface="+mn-lt"/>
                <a:cs typeface="+mn-ea"/>
                <a:sym typeface="+mn-lt"/>
              </a:rPr>
              <a:t>砌块砌筑时，水平砂浆用座浆法，竖缝砂浆抹在砌块凹槽面上，再上墙挤紧。灰缝应横平竖直，宽度在8～12mm 之间，墙面灰缝刮平。</a:t>
            </a:r>
          </a:p>
        </p:txBody>
      </p:sp>
      <p:sp>
        <p:nvSpPr>
          <p:cNvPr id="46" name="Inhaltsplatzhalter 4"/>
          <p:cNvSpPr txBox="1"/>
          <p:nvPr/>
        </p:nvSpPr>
        <p:spPr>
          <a:xfrm>
            <a:off x="8895715" y="3344228"/>
            <a:ext cx="3128010" cy="6000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300" dirty="0">
                <a:solidFill>
                  <a:schemeClr val="tx1"/>
                </a:solidFill>
                <a:latin typeface="+mn-lt"/>
                <a:cs typeface="+mn-ea"/>
                <a:sym typeface="+mn-lt"/>
              </a:rPr>
              <a:t>7.</a:t>
            </a:r>
            <a:r>
              <a:rPr sz="1300" dirty="0">
                <a:solidFill>
                  <a:schemeClr val="tx1"/>
                </a:solidFill>
                <a:latin typeface="+mn-lt"/>
                <a:cs typeface="+mn-ea"/>
                <a:sym typeface="+mn-lt"/>
              </a:rPr>
              <a:t>砌体顶层应采用长度为90mm 的砌块或普通砖斜砌，逐块敲紧、挤实，空隙处用砂浆填满；或用钢筋与上部梁底或板底拉结。</a:t>
            </a:r>
          </a:p>
        </p:txBody>
      </p:sp>
      <p:sp>
        <p:nvSpPr>
          <p:cNvPr id="47" name="Inhaltsplatzhalter 4"/>
          <p:cNvSpPr txBox="1"/>
          <p:nvPr/>
        </p:nvSpPr>
        <p:spPr>
          <a:xfrm>
            <a:off x="1437640" y="1510665"/>
            <a:ext cx="4411980" cy="6000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300" dirty="0">
                <a:solidFill>
                  <a:schemeClr val="tx1"/>
                </a:solidFill>
                <a:latin typeface="+mn-lt"/>
                <a:cs typeface="+mn-ea"/>
                <a:sym typeface="+mn-lt"/>
              </a:rPr>
              <a:t>1.</a:t>
            </a:r>
            <a:r>
              <a:rPr sz="1300" dirty="0">
                <a:solidFill>
                  <a:schemeClr val="tx1"/>
                </a:solidFill>
                <a:latin typeface="+mn-lt"/>
                <a:cs typeface="+mn-ea"/>
                <a:sym typeface="+mn-lt"/>
              </a:rPr>
              <a:t>对于盲孔砌块砌筑时孔洞向下，水平灰缝砂浆饱满度不小于80%，垂直灰缝需填满，不得有透明缝、瞎缝、假缝。砌块上、下皮应错缝搭接，搭接长度不小于90mm。</a:t>
            </a:r>
          </a:p>
        </p:txBody>
      </p:sp>
      <p:sp>
        <p:nvSpPr>
          <p:cNvPr id="48" name="Inhaltsplatzhalter 4"/>
          <p:cNvSpPr txBox="1"/>
          <p:nvPr/>
        </p:nvSpPr>
        <p:spPr>
          <a:xfrm>
            <a:off x="6305550" y="5544820"/>
            <a:ext cx="3295650" cy="6000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300" dirty="0">
                <a:solidFill>
                  <a:schemeClr val="tx1"/>
                </a:solidFill>
                <a:latin typeface="+mn-lt"/>
                <a:cs typeface="+mn-ea"/>
                <a:sym typeface="+mn-lt"/>
              </a:rPr>
              <a:t>5.</a:t>
            </a:r>
            <a:r>
              <a:rPr sz="1300" dirty="0">
                <a:solidFill>
                  <a:schemeClr val="tx1"/>
                </a:solidFill>
                <a:latin typeface="+mn-lt"/>
                <a:cs typeface="+mn-ea"/>
                <a:sym typeface="+mn-lt"/>
              </a:rPr>
              <a:t>砌块的砌筑砂浆强度等级不应低于M5。配筋带和水平系梁采用C20 混凝土，高度按工程设计。</a:t>
            </a:r>
          </a:p>
        </p:txBody>
      </p:sp>
      <p:grpSp>
        <p:nvGrpSpPr>
          <p:cNvPr id="49" name="Group 29"/>
          <p:cNvGrpSpPr/>
          <p:nvPr/>
        </p:nvGrpSpPr>
        <p:grpSpPr>
          <a:xfrm>
            <a:off x="7678765" y="4486260"/>
            <a:ext cx="476250" cy="555625"/>
            <a:chOff x="10063163" y="1916113"/>
            <a:chExt cx="476250" cy="555625"/>
          </a:xfrm>
          <a:solidFill>
            <a:schemeClr val="accent2"/>
          </a:solidFill>
        </p:grpSpPr>
        <p:sp>
          <p:nvSpPr>
            <p:cNvPr id="50"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1"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52" name="Freeform 412"/>
          <p:cNvSpPr>
            <a:spLocks noEditPoints="1"/>
          </p:cNvSpPr>
          <p:nvPr/>
        </p:nvSpPr>
        <p:spPr bwMode="auto">
          <a:xfrm>
            <a:off x="8210365" y="3379363"/>
            <a:ext cx="577850" cy="579437"/>
          </a:xfrm>
          <a:custGeom>
            <a:avLst/>
            <a:gdLst>
              <a:gd name="T0" fmla="*/ 1949 w 3642"/>
              <a:gd name="T1" fmla="*/ 1839 h 3651"/>
              <a:gd name="T2" fmla="*/ 1957 w 3642"/>
              <a:gd name="T3" fmla="*/ 1892 h 3651"/>
              <a:gd name="T4" fmla="*/ 1971 w 3642"/>
              <a:gd name="T5" fmla="*/ 1997 h 3651"/>
              <a:gd name="T6" fmla="*/ 1991 w 3642"/>
              <a:gd name="T7" fmla="*/ 2144 h 3651"/>
              <a:gd name="T8" fmla="*/ 2015 w 3642"/>
              <a:gd name="T9" fmla="*/ 2319 h 3651"/>
              <a:gd name="T10" fmla="*/ 2041 w 3642"/>
              <a:gd name="T11" fmla="*/ 2513 h 3651"/>
              <a:gd name="T12" fmla="*/ 2068 w 3642"/>
              <a:gd name="T13" fmla="*/ 2714 h 3651"/>
              <a:gd name="T14" fmla="*/ 2095 w 3642"/>
              <a:gd name="T15" fmla="*/ 2911 h 3651"/>
              <a:gd name="T16" fmla="*/ 2119 w 3642"/>
              <a:gd name="T17" fmla="*/ 3093 h 3651"/>
              <a:gd name="T18" fmla="*/ 2141 w 3642"/>
              <a:gd name="T19" fmla="*/ 3249 h 3651"/>
              <a:gd name="T20" fmla="*/ 2157 w 3642"/>
              <a:gd name="T21" fmla="*/ 3367 h 3651"/>
              <a:gd name="T22" fmla="*/ 2167 w 3642"/>
              <a:gd name="T23" fmla="*/ 3438 h 3651"/>
              <a:gd name="T24" fmla="*/ 2169 w 3642"/>
              <a:gd name="T25" fmla="*/ 3454 h 3651"/>
              <a:gd name="T26" fmla="*/ 2171 w 3642"/>
              <a:gd name="T27" fmla="*/ 3457 h 3651"/>
              <a:gd name="T28" fmla="*/ 2179 w 3642"/>
              <a:gd name="T29" fmla="*/ 3458 h 3651"/>
              <a:gd name="T30" fmla="*/ 2181 w 3642"/>
              <a:gd name="T31" fmla="*/ 3454 h 3651"/>
              <a:gd name="T32" fmla="*/ 197 w 3642"/>
              <a:gd name="T33" fmla="*/ 1465 h 3651"/>
              <a:gd name="T34" fmla="*/ 192 w 3642"/>
              <a:gd name="T35" fmla="*/ 1467 h 3651"/>
              <a:gd name="T36" fmla="*/ 192 w 3642"/>
              <a:gd name="T37" fmla="*/ 1474 h 3651"/>
              <a:gd name="T38" fmla="*/ 196 w 3642"/>
              <a:gd name="T39" fmla="*/ 1477 h 3651"/>
              <a:gd name="T40" fmla="*/ 212 w 3642"/>
              <a:gd name="T41" fmla="*/ 1480 h 3651"/>
              <a:gd name="T42" fmla="*/ 282 w 3642"/>
              <a:gd name="T43" fmla="*/ 1490 h 3651"/>
              <a:gd name="T44" fmla="*/ 400 w 3642"/>
              <a:gd name="T45" fmla="*/ 1505 h 3651"/>
              <a:gd name="T46" fmla="*/ 556 w 3642"/>
              <a:gd name="T47" fmla="*/ 1526 h 3651"/>
              <a:gd name="T48" fmla="*/ 738 w 3642"/>
              <a:gd name="T49" fmla="*/ 1552 h 3651"/>
              <a:gd name="T50" fmla="*/ 935 w 3642"/>
              <a:gd name="T51" fmla="*/ 1578 h 3651"/>
              <a:gd name="T52" fmla="*/ 1136 w 3642"/>
              <a:gd name="T53" fmla="*/ 1605 h 3651"/>
              <a:gd name="T54" fmla="*/ 1328 w 3642"/>
              <a:gd name="T55" fmla="*/ 1631 h 3651"/>
              <a:gd name="T56" fmla="*/ 1504 w 3642"/>
              <a:gd name="T57" fmla="*/ 1656 h 3651"/>
              <a:gd name="T58" fmla="*/ 1649 w 3642"/>
              <a:gd name="T59" fmla="*/ 1676 h 3651"/>
              <a:gd name="T60" fmla="*/ 1754 w 3642"/>
              <a:gd name="T61" fmla="*/ 1690 h 3651"/>
              <a:gd name="T62" fmla="*/ 1808 w 3642"/>
              <a:gd name="T63" fmla="*/ 1698 h 3651"/>
              <a:gd name="T64" fmla="*/ 3435 w 3642"/>
              <a:gd name="T65" fmla="*/ 0 h 3651"/>
              <a:gd name="T66" fmla="*/ 3529 w 3642"/>
              <a:gd name="T67" fmla="*/ 20 h 3651"/>
              <a:gd name="T68" fmla="*/ 3585 w 3642"/>
              <a:gd name="T69" fmla="*/ 59 h 3651"/>
              <a:gd name="T70" fmla="*/ 3623 w 3642"/>
              <a:gd name="T71" fmla="*/ 114 h 3651"/>
              <a:gd name="T72" fmla="*/ 3642 w 3642"/>
              <a:gd name="T73" fmla="*/ 207 h 3651"/>
              <a:gd name="T74" fmla="*/ 2360 w 3642"/>
              <a:gd name="T75" fmla="*/ 3524 h 3651"/>
              <a:gd name="T76" fmla="*/ 2301 w 3642"/>
              <a:gd name="T77" fmla="*/ 3607 h 3651"/>
              <a:gd name="T78" fmla="*/ 2210 w 3642"/>
              <a:gd name="T79" fmla="*/ 3648 h 3651"/>
              <a:gd name="T80" fmla="*/ 2118 w 3642"/>
              <a:gd name="T81" fmla="*/ 3642 h 3651"/>
              <a:gd name="T82" fmla="*/ 2035 w 3642"/>
              <a:gd name="T83" fmla="*/ 3593 h 3651"/>
              <a:gd name="T84" fmla="*/ 1985 w 3642"/>
              <a:gd name="T85" fmla="*/ 3511 h 3651"/>
              <a:gd name="T86" fmla="*/ 1763 w 3642"/>
              <a:gd name="T87" fmla="*/ 1886 h 3651"/>
              <a:gd name="T88" fmla="*/ 173 w 3642"/>
              <a:gd name="T89" fmla="*/ 1669 h 3651"/>
              <a:gd name="T90" fmla="*/ 81 w 3642"/>
              <a:gd name="T91" fmla="*/ 1633 h 3651"/>
              <a:gd name="T92" fmla="*/ 20 w 3642"/>
              <a:gd name="T93" fmla="*/ 1559 h 3651"/>
              <a:gd name="T94" fmla="*/ 0 w 3642"/>
              <a:gd name="T95" fmla="*/ 1461 h 3651"/>
              <a:gd name="T96" fmla="*/ 28 w 3642"/>
              <a:gd name="T97" fmla="*/ 1369 h 3651"/>
              <a:gd name="T98" fmla="*/ 96 w 3642"/>
              <a:gd name="T99" fmla="*/ 1300 h 3651"/>
              <a:gd name="T100" fmla="*/ 3403 w 3642"/>
              <a:gd name="T101" fmla="*/ 4 h 3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42" h="3651">
                <a:moveTo>
                  <a:pt x="3368" y="412"/>
                </a:moveTo>
                <a:lnTo>
                  <a:pt x="1948" y="1834"/>
                </a:lnTo>
                <a:lnTo>
                  <a:pt x="1949" y="1839"/>
                </a:lnTo>
                <a:lnTo>
                  <a:pt x="1951" y="1850"/>
                </a:lnTo>
                <a:lnTo>
                  <a:pt x="1953" y="1869"/>
                </a:lnTo>
                <a:lnTo>
                  <a:pt x="1957" y="1892"/>
                </a:lnTo>
                <a:lnTo>
                  <a:pt x="1961" y="1922"/>
                </a:lnTo>
                <a:lnTo>
                  <a:pt x="1965" y="1957"/>
                </a:lnTo>
                <a:lnTo>
                  <a:pt x="1971" y="1997"/>
                </a:lnTo>
                <a:lnTo>
                  <a:pt x="1978" y="2043"/>
                </a:lnTo>
                <a:lnTo>
                  <a:pt x="1984" y="2091"/>
                </a:lnTo>
                <a:lnTo>
                  <a:pt x="1991" y="2144"/>
                </a:lnTo>
                <a:lnTo>
                  <a:pt x="1999" y="2199"/>
                </a:lnTo>
                <a:lnTo>
                  <a:pt x="2006" y="2258"/>
                </a:lnTo>
                <a:lnTo>
                  <a:pt x="2015" y="2319"/>
                </a:lnTo>
                <a:lnTo>
                  <a:pt x="2023" y="2382"/>
                </a:lnTo>
                <a:lnTo>
                  <a:pt x="2032" y="2447"/>
                </a:lnTo>
                <a:lnTo>
                  <a:pt x="2041" y="2513"/>
                </a:lnTo>
                <a:lnTo>
                  <a:pt x="2051" y="2579"/>
                </a:lnTo>
                <a:lnTo>
                  <a:pt x="2059" y="2647"/>
                </a:lnTo>
                <a:lnTo>
                  <a:pt x="2068" y="2714"/>
                </a:lnTo>
                <a:lnTo>
                  <a:pt x="2077" y="2781"/>
                </a:lnTo>
                <a:lnTo>
                  <a:pt x="2086" y="2846"/>
                </a:lnTo>
                <a:lnTo>
                  <a:pt x="2095" y="2911"/>
                </a:lnTo>
                <a:lnTo>
                  <a:pt x="2104" y="2974"/>
                </a:lnTo>
                <a:lnTo>
                  <a:pt x="2111" y="3035"/>
                </a:lnTo>
                <a:lnTo>
                  <a:pt x="2119" y="3093"/>
                </a:lnTo>
                <a:lnTo>
                  <a:pt x="2127" y="3149"/>
                </a:lnTo>
                <a:lnTo>
                  <a:pt x="2135" y="3201"/>
                </a:lnTo>
                <a:lnTo>
                  <a:pt x="2141" y="3249"/>
                </a:lnTo>
                <a:lnTo>
                  <a:pt x="2147" y="3293"/>
                </a:lnTo>
                <a:lnTo>
                  <a:pt x="2152" y="3333"/>
                </a:lnTo>
                <a:lnTo>
                  <a:pt x="2157" y="3367"/>
                </a:lnTo>
                <a:lnTo>
                  <a:pt x="2161" y="3397"/>
                </a:lnTo>
                <a:lnTo>
                  <a:pt x="2165" y="3420"/>
                </a:lnTo>
                <a:lnTo>
                  <a:pt x="2167" y="3438"/>
                </a:lnTo>
                <a:lnTo>
                  <a:pt x="2168" y="3448"/>
                </a:lnTo>
                <a:lnTo>
                  <a:pt x="2168" y="3453"/>
                </a:lnTo>
                <a:lnTo>
                  <a:pt x="2169" y="3454"/>
                </a:lnTo>
                <a:lnTo>
                  <a:pt x="2169" y="3456"/>
                </a:lnTo>
                <a:lnTo>
                  <a:pt x="2170" y="3457"/>
                </a:lnTo>
                <a:lnTo>
                  <a:pt x="2171" y="3457"/>
                </a:lnTo>
                <a:lnTo>
                  <a:pt x="2175" y="3458"/>
                </a:lnTo>
                <a:lnTo>
                  <a:pt x="2177" y="3458"/>
                </a:lnTo>
                <a:lnTo>
                  <a:pt x="2179" y="3458"/>
                </a:lnTo>
                <a:lnTo>
                  <a:pt x="2180" y="3457"/>
                </a:lnTo>
                <a:lnTo>
                  <a:pt x="2180" y="3456"/>
                </a:lnTo>
                <a:lnTo>
                  <a:pt x="2181" y="3454"/>
                </a:lnTo>
                <a:lnTo>
                  <a:pt x="3368" y="412"/>
                </a:lnTo>
                <a:close/>
                <a:moveTo>
                  <a:pt x="3232" y="276"/>
                </a:moveTo>
                <a:lnTo>
                  <a:pt x="197" y="1465"/>
                </a:lnTo>
                <a:lnTo>
                  <a:pt x="195" y="1465"/>
                </a:lnTo>
                <a:lnTo>
                  <a:pt x="194" y="1466"/>
                </a:lnTo>
                <a:lnTo>
                  <a:pt x="192" y="1467"/>
                </a:lnTo>
                <a:lnTo>
                  <a:pt x="192" y="1470"/>
                </a:lnTo>
                <a:lnTo>
                  <a:pt x="192" y="1472"/>
                </a:lnTo>
                <a:lnTo>
                  <a:pt x="192" y="1474"/>
                </a:lnTo>
                <a:lnTo>
                  <a:pt x="194" y="1476"/>
                </a:lnTo>
                <a:lnTo>
                  <a:pt x="195" y="1477"/>
                </a:lnTo>
                <a:lnTo>
                  <a:pt x="196" y="1477"/>
                </a:lnTo>
                <a:lnTo>
                  <a:pt x="198" y="1477"/>
                </a:lnTo>
                <a:lnTo>
                  <a:pt x="201" y="1479"/>
                </a:lnTo>
                <a:lnTo>
                  <a:pt x="212" y="1480"/>
                </a:lnTo>
                <a:lnTo>
                  <a:pt x="230" y="1482"/>
                </a:lnTo>
                <a:lnTo>
                  <a:pt x="253" y="1485"/>
                </a:lnTo>
                <a:lnTo>
                  <a:pt x="282" y="1490"/>
                </a:lnTo>
                <a:lnTo>
                  <a:pt x="317" y="1494"/>
                </a:lnTo>
                <a:lnTo>
                  <a:pt x="356" y="1500"/>
                </a:lnTo>
                <a:lnTo>
                  <a:pt x="400" y="1505"/>
                </a:lnTo>
                <a:lnTo>
                  <a:pt x="449" y="1512"/>
                </a:lnTo>
                <a:lnTo>
                  <a:pt x="501" y="1520"/>
                </a:lnTo>
                <a:lnTo>
                  <a:pt x="556" y="1526"/>
                </a:lnTo>
                <a:lnTo>
                  <a:pt x="615" y="1534"/>
                </a:lnTo>
                <a:lnTo>
                  <a:pt x="676" y="1543"/>
                </a:lnTo>
                <a:lnTo>
                  <a:pt x="738" y="1552"/>
                </a:lnTo>
                <a:lnTo>
                  <a:pt x="803" y="1561"/>
                </a:lnTo>
                <a:lnTo>
                  <a:pt x="868" y="1569"/>
                </a:lnTo>
                <a:lnTo>
                  <a:pt x="935" y="1578"/>
                </a:lnTo>
                <a:lnTo>
                  <a:pt x="1002" y="1587"/>
                </a:lnTo>
                <a:lnTo>
                  <a:pt x="1068" y="1596"/>
                </a:lnTo>
                <a:lnTo>
                  <a:pt x="1136" y="1605"/>
                </a:lnTo>
                <a:lnTo>
                  <a:pt x="1201" y="1614"/>
                </a:lnTo>
                <a:lnTo>
                  <a:pt x="1265" y="1623"/>
                </a:lnTo>
                <a:lnTo>
                  <a:pt x="1328" y="1631"/>
                </a:lnTo>
                <a:lnTo>
                  <a:pt x="1389" y="1640"/>
                </a:lnTo>
                <a:lnTo>
                  <a:pt x="1448" y="1648"/>
                </a:lnTo>
                <a:lnTo>
                  <a:pt x="1504" y="1656"/>
                </a:lnTo>
                <a:lnTo>
                  <a:pt x="1556" y="1663"/>
                </a:lnTo>
                <a:lnTo>
                  <a:pt x="1605" y="1669"/>
                </a:lnTo>
                <a:lnTo>
                  <a:pt x="1649" y="1676"/>
                </a:lnTo>
                <a:lnTo>
                  <a:pt x="1690" y="1681"/>
                </a:lnTo>
                <a:lnTo>
                  <a:pt x="1724" y="1686"/>
                </a:lnTo>
                <a:lnTo>
                  <a:pt x="1754" y="1690"/>
                </a:lnTo>
                <a:lnTo>
                  <a:pt x="1779" y="1694"/>
                </a:lnTo>
                <a:lnTo>
                  <a:pt x="1796" y="1696"/>
                </a:lnTo>
                <a:lnTo>
                  <a:pt x="1808" y="1698"/>
                </a:lnTo>
                <a:lnTo>
                  <a:pt x="1813" y="1698"/>
                </a:lnTo>
                <a:lnTo>
                  <a:pt x="3232" y="276"/>
                </a:lnTo>
                <a:close/>
                <a:moveTo>
                  <a:pt x="3435" y="0"/>
                </a:moveTo>
                <a:lnTo>
                  <a:pt x="3469" y="2"/>
                </a:lnTo>
                <a:lnTo>
                  <a:pt x="3500" y="8"/>
                </a:lnTo>
                <a:lnTo>
                  <a:pt x="3529" y="20"/>
                </a:lnTo>
                <a:lnTo>
                  <a:pt x="3558" y="36"/>
                </a:lnTo>
                <a:lnTo>
                  <a:pt x="3584" y="59"/>
                </a:lnTo>
                <a:lnTo>
                  <a:pt x="3585" y="59"/>
                </a:lnTo>
                <a:lnTo>
                  <a:pt x="3585" y="60"/>
                </a:lnTo>
                <a:lnTo>
                  <a:pt x="3607" y="85"/>
                </a:lnTo>
                <a:lnTo>
                  <a:pt x="3623" y="114"/>
                </a:lnTo>
                <a:lnTo>
                  <a:pt x="3635" y="144"/>
                </a:lnTo>
                <a:lnTo>
                  <a:pt x="3641" y="175"/>
                </a:lnTo>
                <a:lnTo>
                  <a:pt x="3642" y="207"/>
                </a:lnTo>
                <a:lnTo>
                  <a:pt x="3639" y="240"/>
                </a:lnTo>
                <a:lnTo>
                  <a:pt x="3629" y="273"/>
                </a:lnTo>
                <a:lnTo>
                  <a:pt x="2360" y="3524"/>
                </a:lnTo>
                <a:lnTo>
                  <a:pt x="2345" y="3556"/>
                </a:lnTo>
                <a:lnTo>
                  <a:pt x="2325" y="3583"/>
                </a:lnTo>
                <a:lnTo>
                  <a:pt x="2301" y="3607"/>
                </a:lnTo>
                <a:lnTo>
                  <a:pt x="2273" y="3626"/>
                </a:lnTo>
                <a:lnTo>
                  <a:pt x="2243" y="3639"/>
                </a:lnTo>
                <a:lnTo>
                  <a:pt x="2210" y="3648"/>
                </a:lnTo>
                <a:lnTo>
                  <a:pt x="2176" y="3651"/>
                </a:lnTo>
                <a:lnTo>
                  <a:pt x="2151" y="3649"/>
                </a:lnTo>
                <a:lnTo>
                  <a:pt x="2118" y="3642"/>
                </a:lnTo>
                <a:lnTo>
                  <a:pt x="2087" y="3631"/>
                </a:lnTo>
                <a:lnTo>
                  <a:pt x="2059" y="3614"/>
                </a:lnTo>
                <a:lnTo>
                  <a:pt x="2035" y="3593"/>
                </a:lnTo>
                <a:lnTo>
                  <a:pt x="2014" y="3569"/>
                </a:lnTo>
                <a:lnTo>
                  <a:pt x="1998" y="3541"/>
                </a:lnTo>
                <a:lnTo>
                  <a:pt x="1985" y="3511"/>
                </a:lnTo>
                <a:lnTo>
                  <a:pt x="1978" y="3478"/>
                </a:lnTo>
                <a:lnTo>
                  <a:pt x="1764" y="1889"/>
                </a:lnTo>
                <a:lnTo>
                  <a:pt x="1763" y="1886"/>
                </a:lnTo>
                <a:lnTo>
                  <a:pt x="1761" y="1884"/>
                </a:lnTo>
                <a:lnTo>
                  <a:pt x="1759" y="1883"/>
                </a:lnTo>
                <a:lnTo>
                  <a:pt x="173" y="1669"/>
                </a:lnTo>
                <a:lnTo>
                  <a:pt x="139" y="1661"/>
                </a:lnTo>
                <a:lnTo>
                  <a:pt x="108" y="1649"/>
                </a:lnTo>
                <a:lnTo>
                  <a:pt x="81" y="1633"/>
                </a:lnTo>
                <a:lnTo>
                  <a:pt x="56" y="1612"/>
                </a:lnTo>
                <a:lnTo>
                  <a:pt x="37" y="1587"/>
                </a:lnTo>
                <a:lnTo>
                  <a:pt x="20" y="1559"/>
                </a:lnTo>
                <a:lnTo>
                  <a:pt x="8" y="1528"/>
                </a:lnTo>
                <a:lnTo>
                  <a:pt x="1" y="1495"/>
                </a:lnTo>
                <a:lnTo>
                  <a:pt x="0" y="1461"/>
                </a:lnTo>
                <a:lnTo>
                  <a:pt x="4" y="1429"/>
                </a:lnTo>
                <a:lnTo>
                  <a:pt x="13" y="1398"/>
                </a:lnTo>
                <a:lnTo>
                  <a:pt x="28" y="1369"/>
                </a:lnTo>
                <a:lnTo>
                  <a:pt x="46" y="1342"/>
                </a:lnTo>
                <a:lnTo>
                  <a:pt x="70" y="1320"/>
                </a:lnTo>
                <a:lnTo>
                  <a:pt x="96" y="1300"/>
                </a:lnTo>
                <a:lnTo>
                  <a:pt x="126" y="1286"/>
                </a:lnTo>
                <a:lnTo>
                  <a:pt x="3371" y="14"/>
                </a:lnTo>
                <a:lnTo>
                  <a:pt x="3403" y="4"/>
                </a:lnTo>
                <a:lnTo>
                  <a:pt x="3435"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3" name="Freeform 27"/>
          <p:cNvSpPr>
            <a:spLocks noEditPoints="1"/>
          </p:cNvSpPr>
          <p:nvPr/>
        </p:nvSpPr>
        <p:spPr bwMode="auto">
          <a:xfrm>
            <a:off x="6128171" y="1510523"/>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nvGrpSpPr>
          <p:cNvPr id="54" name="Group 34"/>
          <p:cNvGrpSpPr/>
          <p:nvPr/>
        </p:nvGrpSpPr>
        <p:grpSpPr>
          <a:xfrm>
            <a:off x="3966829" y="4721140"/>
            <a:ext cx="555625" cy="555625"/>
            <a:chOff x="654050" y="1917700"/>
            <a:chExt cx="555625" cy="555625"/>
          </a:xfrm>
          <a:solidFill>
            <a:schemeClr val="accent1"/>
          </a:solidFill>
        </p:grpSpPr>
        <p:sp>
          <p:nvSpPr>
            <p:cNvPr id="55" name="Freeform 81"/>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6" name="Freeform 82"/>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7" name="Freeform 83"/>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58" name="Group 38"/>
          <p:cNvGrpSpPr/>
          <p:nvPr/>
        </p:nvGrpSpPr>
        <p:grpSpPr>
          <a:xfrm>
            <a:off x="7515407" y="2387813"/>
            <a:ext cx="618874" cy="620640"/>
            <a:chOff x="7216775" y="2687638"/>
            <a:chExt cx="555625" cy="557212"/>
          </a:xfrm>
          <a:solidFill>
            <a:schemeClr val="accent2"/>
          </a:solidFill>
        </p:grpSpPr>
        <p:sp>
          <p:nvSpPr>
            <p:cNvPr id="59"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0"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1" name="Group 41"/>
          <p:cNvGrpSpPr/>
          <p:nvPr/>
        </p:nvGrpSpPr>
        <p:grpSpPr>
          <a:xfrm>
            <a:off x="5573206" y="5627145"/>
            <a:ext cx="504825" cy="555625"/>
            <a:chOff x="5367338" y="2689225"/>
            <a:chExt cx="504825" cy="555625"/>
          </a:xfrm>
          <a:solidFill>
            <a:schemeClr val="accent2"/>
          </a:solidFill>
        </p:grpSpPr>
        <p:sp>
          <p:nvSpPr>
            <p:cNvPr id="62"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3"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4" name="Group 44"/>
          <p:cNvGrpSpPr/>
          <p:nvPr/>
        </p:nvGrpSpPr>
        <p:grpSpPr>
          <a:xfrm>
            <a:off x="3992767" y="2626695"/>
            <a:ext cx="450850" cy="555625"/>
            <a:chOff x="4460875" y="2689225"/>
            <a:chExt cx="450850" cy="555625"/>
          </a:xfrm>
          <a:solidFill>
            <a:schemeClr val="accent1"/>
          </a:solidFill>
        </p:grpSpPr>
        <p:sp>
          <p:nvSpPr>
            <p:cNvPr id="65"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6"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67" name="Freeform 165"/>
          <p:cNvSpPr>
            <a:spLocks noEditPoints="1"/>
          </p:cNvSpPr>
          <p:nvPr/>
        </p:nvSpPr>
        <p:spPr bwMode="auto">
          <a:xfrm>
            <a:off x="3567684" y="3748046"/>
            <a:ext cx="344488" cy="411162"/>
          </a:xfrm>
          <a:custGeom>
            <a:avLst/>
            <a:gdLst>
              <a:gd name="T0" fmla="*/ 255 w 2169"/>
              <a:gd name="T1" fmla="*/ 1007 h 2589"/>
              <a:gd name="T2" fmla="*/ 197 w 2169"/>
              <a:gd name="T3" fmla="*/ 1056 h 2589"/>
              <a:gd name="T4" fmla="*/ 173 w 2169"/>
              <a:gd name="T5" fmla="*/ 1130 h 2589"/>
              <a:gd name="T6" fmla="*/ 184 w 2169"/>
              <a:gd name="T7" fmla="*/ 1511 h 2589"/>
              <a:gd name="T8" fmla="*/ 233 w 2169"/>
              <a:gd name="T9" fmla="*/ 1569 h 2589"/>
              <a:gd name="T10" fmla="*/ 306 w 2169"/>
              <a:gd name="T11" fmla="*/ 1592 h 2589"/>
              <a:gd name="T12" fmla="*/ 306 w 2169"/>
              <a:gd name="T13" fmla="*/ 997 h 2589"/>
              <a:gd name="T14" fmla="*/ 530 w 2169"/>
              <a:gd name="T15" fmla="*/ 838 h 2589"/>
              <a:gd name="T16" fmla="*/ 531 w 2169"/>
              <a:gd name="T17" fmla="*/ 1752 h 2589"/>
              <a:gd name="T18" fmla="*/ 531 w 2169"/>
              <a:gd name="T19" fmla="*/ 837 h 2589"/>
              <a:gd name="T20" fmla="*/ 1925 w 2169"/>
              <a:gd name="T21" fmla="*/ 181 h 2589"/>
              <a:gd name="T22" fmla="*/ 1925 w 2169"/>
              <a:gd name="T23" fmla="*/ 2408 h 2589"/>
              <a:gd name="T24" fmla="*/ 1963 w 2169"/>
              <a:gd name="T25" fmla="*/ 2414 h 2589"/>
              <a:gd name="T26" fmla="*/ 1983 w 2169"/>
              <a:gd name="T27" fmla="*/ 2402 h 2589"/>
              <a:gd name="T28" fmla="*/ 1995 w 2169"/>
              <a:gd name="T29" fmla="*/ 2370 h 2589"/>
              <a:gd name="T30" fmla="*/ 1989 w 2169"/>
              <a:gd name="T31" fmla="*/ 195 h 2589"/>
              <a:gd name="T32" fmla="*/ 1971 w 2169"/>
              <a:gd name="T33" fmla="*/ 179 h 2589"/>
              <a:gd name="T34" fmla="*/ 1956 w 2169"/>
              <a:gd name="T35" fmla="*/ 0 h 2589"/>
              <a:gd name="T36" fmla="*/ 2053 w 2169"/>
              <a:gd name="T37" fmla="*/ 26 h 2589"/>
              <a:gd name="T38" fmla="*/ 2128 w 2169"/>
              <a:gd name="T39" fmla="*/ 93 h 2589"/>
              <a:gd name="T40" fmla="*/ 2166 w 2169"/>
              <a:gd name="T41" fmla="*/ 184 h 2589"/>
              <a:gd name="T42" fmla="*/ 2166 w 2169"/>
              <a:gd name="T43" fmla="*/ 2404 h 2589"/>
              <a:gd name="T44" fmla="*/ 2128 w 2169"/>
              <a:gd name="T45" fmla="*/ 2497 h 2589"/>
              <a:gd name="T46" fmla="*/ 2053 w 2169"/>
              <a:gd name="T47" fmla="*/ 2563 h 2589"/>
              <a:gd name="T48" fmla="*/ 1950 w 2169"/>
              <a:gd name="T49" fmla="*/ 2589 h 2589"/>
              <a:gd name="T50" fmla="*/ 1857 w 2169"/>
              <a:gd name="T51" fmla="*/ 2569 h 2589"/>
              <a:gd name="T52" fmla="*/ 531 w 2169"/>
              <a:gd name="T53" fmla="*/ 1926 h 2589"/>
              <a:gd name="T54" fmla="*/ 438 w 2169"/>
              <a:gd name="T55" fmla="*/ 1899 h 2589"/>
              <a:gd name="T56" fmla="*/ 374 w 2169"/>
              <a:gd name="T57" fmla="*/ 1829 h 2589"/>
              <a:gd name="T58" fmla="*/ 306 w 2169"/>
              <a:gd name="T59" fmla="*/ 1765 h 2589"/>
              <a:gd name="T60" fmla="*/ 178 w 2169"/>
              <a:gd name="T61" fmla="*/ 1737 h 2589"/>
              <a:gd name="T62" fmla="*/ 76 w 2169"/>
              <a:gd name="T63" fmla="*/ 1660 h 2589"/>
              <a:gd name="T64" fmla="*/ 13 w 2169"/>
              <a:gd name="T65" fmla="*/ 1547 h 2589"/>
              <a:gd name="T66" fmla="*/ 0 w 2169"/>
              <a:gd name="T67" fmla="*/ 1130 h 2589"/>
              <a:gd name="T68" fmla="*/ 29 w 2169"/>
              <a:gd name="T69" fmla="*/ 1001 h 2589"/>
              <a:gd name="T70" fmla="*/ 105 w 2169"/>
              <a:gd name="T71" fmla="*/ 898 h 2589"/>
              <a:gd name="T72" fmla="*/ 218 w 2169"/>
              <a:gd name="T73" fmla="*/ 837 h 2589"/>
              <a:gd name="T74" fmla="*/ 357 w 2169"/>
              <a:gd name="T75" fmla="*/ 823 h 2589"/>
              <a:gd name="T76" fmla="*/ 391 w 2169"/>
              <a:gd name="T77" fmla="*/ 734 h 2589"/>
              <a:gd name="T78" fmla="*/ 467 w 2169"/>
              <a:gd name="T79" fmla="*/ 675 h 2589"/>
              <a:gd name="T80" fmla="*/ 888 w 2169"/>
              <a:gd name="T81" fmla="*/ 664 h 2589"/>
              <a:gd name="T82" fmla="*/ 1890 w 2169"/>
              <a:gd name="T83" fmla="*/ 8 h 2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9" h="2589">
                <a:moveTo>
                  <a:pt x="306" y="997"/>
                </a:moveTo>
                <a:lnTo>
                  <a:pt x="280" y="999"/>
                </a:lnTo>
                <a:lnTo>
                  <a:pt x="255" y="1007"/>
                </a:lnTo>
                <a:lnTo>
                  <a:pt x="233" y="1020"/>
                </a:lnTo>
                <a:lnTo>
                  <a:pt x="213" y="1036"/>
                </a:lnTo>
                <a:lnTo>
                  <a:pt x="197" y="1056"/>
                </a:lnTo>
                <a:lnTo>
                  <a:pt x="184" y="1078"/>
                </a:lnTo>
                <a:lnTo>
                  <a:pt x="177" y="1104"/>
                </a:lnTo>
                <a:lnTo>
                  <a:pt x="173" y="1130"/>
                </a:lnTo>
                <a:lnTo>
                  <a:pt x="173" y="1459"/>
                </a:lnTo>
                <a:lnTo>
                  <a:pt x="177" y="1485"/>
                </a:lnTo>
                <a:lnTo>
                  <a:pt x="184" y="1511"/>
                </a:lnTo>
                <a:lnTo>
                  <a:pt x="197" y="1533"/>
                </a:lnTo>
                <a:lnTo>
                  <a:pt x="213" y="1553"/>
                </a:lnTo>
                <a:lnTo>
                  <a:pt x="233" y="1569"/>
                </a:lnTo>
                <a:lnTo>
                  <a:pt x="255" y="1581"/>
                </a:lnTo>
                <a:lnTo>
                  <a:pt x="280" y="1590"/>
                </a:lnTo>
                <a:lnTo>
                  <a:pt x="306" y="1592"/>
                </a:lnTo>
                <a:lnTo>
                  <a:pt x="356" y="1592"/>
                </a:lnTo>
                <a:lnTo>
                  <a:pt x="356" y="997"/>
                </a:lnTo>
                <a:lnTo>
                  <a:pt x="306" y="997"/>
                </a:lnTo>
                <a:close/>
                <a:moveTo>
                  <a:pt x="531" y="837"/>
                </a:moveTo>
                <a:lnTo>
                  <a:pt x="531" y="837"/>
                </a:lnTo>
                <a:lnTo>
                  <a:pt x="530" y="838"/>
                </a:lnTo>
                <a:lnTo>
                  <a:pt x="530" y="1751"/>
                </a:lnTo>
                <a:lnTo>
                  <a:pt x="531" y="1751"/>
                </a:lnTo>
                <a:lnTo>
                  <a:pt x="531" y="1752"/>
                </a:lnTo>
                <a:lnTo>
                  <a:pt x="828" y="1752"/>
                </a:lnTo>
                <a:lnTo>
                  <a:pt x="828" y="837"/>
                </a:lnTo>
                <a:lnTo>
                  <a:pt x="531" y="837"/>
                </a:lnTo>
                <a:close/>
                <a:moveTo>
                  <a:pt x="1953" y="173"/>
                </a:moveTo>
                <a:lnTo>
                  <a:pt x="1939" y="174"/>
                </a:lnTo>
                <a:lnTo>
                  <a:pt x="1925" y="181"/>
                </a:lnTo>
                <a:lnTo>
                  <a:pt x="1001" y="796"/>
                </a:lnTo>
                <a:lnTo>
                  <a:pt x="1001" y="1793"/>
                </a:lnTo>
                <a:lnTo>
                  <a:pt x="1925" y="2408"/>
                </a:lnTo>
                <a:lnTo>
                  <a:pt x="1939" y="2415"/>
                </a:lnTo>
                <a:lnTo>
                  <a:pt x="1953" y="2416"/>
                </a:lnTo>
                <a:lnTo>
                  <a:pt x="1963" y="2414"/>
                </a:lnTo>
                <a:lnTo>
                  <a:pt x="1971" y="2410"/>
                </a:lnTo>
                <a:lnTo>
                  <a:pt x="1976" y="2407"/>
                </a:lnTo>
                <a:lnTo>
                  <a:pt x="1983" y="2402"/>
                </a:lnTo>
                <a:lnTo>
                  <a:pt x="1989" y="2393"/>
                </a:lnTo>
                <a:lnTo>
                  <a:pt x="1993" y="2384"/>
                </a:lnTo>
                <a:lnTo>
                  <a:pt x="1995" y="2370"/>
                </a:lnTo>
                <a:lnTo>
                  <a:pt x="1995" y="218"/>
                </a:lnTo>
                <a:lnTo>
                  <a:pt x="1993" y="205"/>
                </a:lnTo>
                <a:lnTo>
                  <a:pt x="1989" y="195"/>
                </a:lnTo>
                <a:lnTo>
                  <a:pt x="1983" y="187"/>
                </a:lnTo>
                <a:lnTo>
                  <a:pt x="1976" y="182"/>
                </a:lnTo>
                <a:lnTo>
                  <a:pt x="1971" y="179"/>
                </a:lnTo>
                <a:lnTo>
                  <a:pt x="1963" y="175"/>
                </a:lnTo>
                <a:lnTo>
                  <a:pt x="1953" y="173"/>
                </a:lnTo>
                <a:close/>
                <a:moveTo>
                  <a:pt x="1956" y="0"/>
                </a:moveTo>
                <a:lnTo>
                  <a:pt x="1989" y="3"/>
                </a:lnTo>
                <a:lnTo>
                  <a:pt x="2022" y="12"/>
                </a:lnTo>
                <a:lnTo>
                  <a:pt x="2053" y="26"/>
                </a:lnTo>
                <a:lnTo>
                  <a:pt x="2082" y="44"/>
                </a:lnTo>
                <a:lnTo>
                  <a:pt x="2107" y="66"/>
                </a:lnTo>
                <a:lnTo>
                  <a:pt x="2128" y="93"/>
                </a:lnTo>
                <a:lnTo>
                  <a:pt x="2145" y="120"/>
                </a:lnTo>
                <a:lnTo>
                  <a:pt x="2158" y="151"/>
                </a:lnTo>
                <a:lnTo>
                  <a:pt x="2166" y="184"/>
                </a:lnTo>
                <a:lnTo>
                  <a:pt x="2169" y="218"/>
                </a:lnTo>
                <a:lnTo>
                  <a:pt x="2169" y="2370"/>
                </a:lnTo>
                <a:lnTo>
                  <a:pt x="2166" y="2404"/>
                </a:lnTo>
                <a:lnTo>
                  <a:pt x="2158" y="2437"/>
                </a:lnTo>
                <a:lnTo>
                  <a:pt x="2145" y="2468"/>
                </a:lnTo>
                <a:lnTo>
                  <a:pt x="2128" y="2497"/>
                </a:lnTo>
                <a:lnTo>
                  <a:pt x="2107" y="2522"/>
                </a:lnTo>
                <a:lnTo>
                  <a:pt x="2082" y="2544"/>
                </a:lnTo>
                <a:lnTo>
                  <a:pt x="2053" y="2563"/>
                </a:lnTo>
                <a:lnTo>
                  <a:pt x="2020" y="2577"/>
                </a:lnTo>
                <a:lnTo>
                  <a:pt x="1985" y="2586"/>
                </a:lnTo>
                <a:lnTo>
                  <a:pt x="1950" y="2589"/>
                </a:lnTo>
                <a:lnTo>
                  <a:pt x="1918" y="2587"/>
                </a:lnTo>
                <a:lnTo>
                  <a:pt x="1887" y="2579"/>
                </a:lnTo>
                <a:lnTo>
                  <a:pt x="1857" y="2569"/>
                </a:lnTo>
                <a:lnTo>
                  <a:pt x="1828" y="2553"/>
                </a:lnTo>
                <a:lnTo>
                  <a:pt x="888" y="1926"/>
                </a:lnTo>
                <a:lnTo>
                  <a:pt x="531" y="1926"/>
                </a:lnTo>
                <a:lnTo>
                  <a:pt x="498" y="1922"/>
                </a:lnTo>
                <a:lnTo>
                  <a:pt x="467" y="1913"/>
                </a:lnTo>
                <a:lnTo>
                  <a:pt x="438" y="1899"/>
                </a:lnTo>
                <a:lnTo>
                  <a:pt x="413" y="1879"/>
                </a:lnTo>
                <a:lnTo>
                  <a:pt x="391" y="1855"/>
                </a:lnTo>
                <a:lnTo>
                  <a:pt x="374" y="1829"/>
                </a:lnTo>
                <a:lnTo>
                  <a:pt x="363" y="1798"/>
                </a:lnTo>
                <a:lnTo>
                  <a:pt x="357" y="1765"/>
                </a:lnTo>
                <a:lnTo>
                  <a:pt x="306" y="1765"/>
                </a:lnTo>
                <a:lnTo>
                  <a:pt x="262" y="1762"/>
                </a:lnTo>
                <a:lnTo>
                  <a:pt x="218" y="1752"/>
                </a:lnTo>
                <a:lnTo>
                  <a:pt x="178" y="1737"/>
                </a:lnTo>
                <a:lnTo>
                  <a:pt x="140" y="1716"/>
                </a:lnTo>
                <a:lnTo>
                  <a:pt x="105" y="1691"/>
                </a:lnTo>
                <a:lnTo>
                  <a:pt x="76" y="1660"/>
                </a:lnTo>
                <a:lnTo>
                  <a:pt x="50" y="1626"/>
                </a:lnTo>
                <a:lnTo>
                  <a:pt x="29" y="1589"/>
                </a:lnTo>
                <a:lnTo>
                  <a:pt x="13" y="1547"/>
                </a:lnTo>
                <a:lnTo>
                  <a:pt x="3" y="1505"/>
                </a:lnTo>
                <a:lnTo>
                  <a:pt x="0" y="1459"/>
                </a:lnTo>
                <a:lnTo>
                  <a:pt x="0" y="1130"/>
                </a:lnTo>
                <a:lnTo>
                  <a:pt x="3" y="1085"/>
                </a:lnTo>
                <a:lnTo>
                  <a:pt x="13" y="1042"/>
                </a:lnTo>
                <a:lnTo>
                  <a:pt x="29" y="1001"/>
                </a:lnTo>
                <a:lnTo>
                  <a:pt x="50" y="963"/>
                </a:lnTo>
                <a:lnTo>
                  <a:pt x="76" y="929"/>
                </a:lnTo>
                <a:lnTo>
                  <a:pt x="105" y="898"/>
                </a:lnTo>
                <a:lnTo>
                  <a:pt x="140" y="873"/>
                </a:lnTo>
                <a:lnTo>
                  <a:pt x="178" y="852"/>
                </a:lnTo>
                <a:lnTo>
                  <a:pt x="218" y="837"/>
                </a:lnTo>
                <a:lnTo>
                  <a:pt x="262" y="826"/>
                </a:lnTo>
                <a:lnTo>
                  <a:pt x="306" y="823"/>
                </a:lnTo>
                <a:lnTo>
                  <a:pt x="357" y="823"/>
                </a:lnTo>
                <a:lnTo>
                  <a:pt x="363" y="791"/>
                </a:lnTo>
                <a:lnTo>
                  <a:pt x="374" y="760"/>
                </a:lnTo>
                <a:lnTo>
                  <a:pt x="391" y="734"/>
                </a:lnTo>
                <a:lnTo>
                  <a:pt x="413" y="709"/>
                </a:lnTo>
                <a:lnTo>
                  <a:pt x="438" y="690"/>
                </a:lnTo>
                <a:lnTo>
                  <a:pt x="467" y="675"/>
                </a:lnTo>
                <a:lnTo>
                  <a:pt x="498" y="667"/>
                </a:lnTo>
                <a:lnTo>
                  <a:pt x="531" y="664"/>
                </a:lnTo>
                <a:lnTo>
                  <a:pt x="888" y="664"/>
                </a:lnTo>
                <a:lnTo>
                  <a:pt x="1828" y="36"/>
                </a:lnTo>
                <a:lnTo>
                  <a:pt x="1858" y="20"/>
                </a:lnTo>
                <a:lnTo>
                  <a:pt x="1890" y="8"/>
                </a:lnTo>
                <a:lnTo>
                  <a:pt x="1923" y="1"/>
                </a:lnTo>
                <a:lnTo>
                  <a:pt x="195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8" name="椭圆 67"/>
          <p:cNvSpPr/>
          <p:nvPr/>
        </p:nvSpPr>
        <p:spPr>
          <a:xfrm>
            <a:off x="4746571" y="2454969"/>
            <a:ext cx="2691072" cy="2691072"/>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2"/>
              </a:solidFill>
              <a:cs typeface="+mn-ea"/>
              <a:sym typeface="+mn-lt"/>
            </a:endParaRPr>
          </a:p>
        </p:txBody>
      </p:sp>
      <p:sp>
        <p:nvSpPr>
          <p:cNvPr id="2" name="文本框 1"/>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砌块墙体的一般构造要求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500"/>
                                        <p:tgtEl>
                                          <p:spTgt spid="42"/>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childTnLst>
                          </p:cTn>
                        </p:par>
                        <p:par>
                          <p:cTn id="92" fill="hold">
                            <p:stCondLst>
                              <p:cond delay="7000"/>
                            </p:stCondLst>
                            <p:childTnLst>
                              <p:par>
                                <p:cTn id="93" presetID="2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up)">
                                      <p:cBhvr>
                                        <p:cTn id="95" dur="500"/>
                                        <p:tgtEl>
                                          <p:spTgt spid="32"/>
                                        </p:tgtEl>
                                      </p:cBhvr>
                                    </p:animEffect>
                                  </p:childTnLst>
                                </p:cTn>
                              </p:par>
                            </p:childTnLst>
                          </p:cTn>
                        </p:par>
                        <p:par>
                          <p:cTn id="96" fill="hold">
                            <p:stCondLst>
                              <p:cond delay="7500"/>
                            </p:stCondLst>
                            <p:childTnLst>
                              <p:par>
                                <p:cTn id="97" presetID="53" presetClass="entr" presetSubtype="16"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par>
                          <p:cTn id="105" fill="hold">
                            <p:stCondLst>
                              <p:cond delay="8000"/>
                            </p:stCondLst>
                            <p:childTnLst>
                              <p:par>
                                <p:cTn id="106" presetID="53" presetClass="entr" presetSubtype="16"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8500"/>
                            </p:stCondLst>
                            <p:childTnLst>
                              <p:par>
                                <p:cTn id="112" presetID="22" presetClass="entr" presetSubtype="2"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right)">
                                      <p:cBhvr>
                                        <p:cTn id="114" dur="500"/>
                                        <p:tgtEl>
                                          <p:spTgt spid="26"/>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fltVal val="0"/>
                                          </p:val>
                                        </p:tav>
                                        <p:tav tm="100000">
                                          <p:val>
                                            <p:strVal val="#ppt_w"/>
                                          </p:val>
                                        </p:tav>
                                      </p:tavLst>
                                    </p:anim>
                                    <p:anim calcmode="lin" valueType="num">
                                      <p:cBhvr>
                                        <p:cTn id="119" dur="500" fill="hold"/>
                                        <p:tgtEl>
                                          <p:spTgt spid="54"/>
                                        </p:tgtEl>
                                        <p:attrNameLst>
                                          <p:attrName>ppt_h</p:attrName>
                                        </p:attrNameLst>
                                      </p:cBhvr>
                                      <p:tavLst>
                                        <p:tav tm="0">
                                          <p:val>
                                            <p:fltVal val="0"/>
                                          </p:val>
                                        </p:tav>
                                        <p:tav tm="100000">
                                          <p:val>
                                            <p:strVal val="#ppt_h"/>
                                          </p:val>
                                        </p:tav>
                                      </p:tavLst>
                                    </p:anim>
                                    <p:animEffect transition="in" filter="fade">
                                      <p:cBhvr>
                                        <p:cTn id="120" dur="500"/>
                                        <p:tgtEl>
                                          <p:spTgt spid="5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right)">
                                      <p:cBhvr>
                                        <p:cTn id="123" dur="500"/>
                                        <p:tgtEl>
                                          <p:spTgt spid="44"/>
                                        </p:tgtEl>
                                      </p:cBhvr>
                                    </p:animEffect>
                                  </p:childTnLst>
                                </p:cTn>
                              </p:par>
                            </p:childTnLst>
                          </p:cTn>
                        </p:par>
                        <p:par>
                          <p:cTn id="124" fill="hold">
                            <p:stCondLst>
                              <p:cond delay="9500"/>
                            </p:stCondLst>
                            <p:childTnLst>
                              <p:par>
                                <p:cTn id="125" presetID="53" presetClass="entr" presetSubtype="16"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par>
                          <p:cTn id="130" fill="hold">
                            <p:stCondLst>
                              <p:cond delay="10000"/>
                            </p:stCondLst>
                            <p:childTnLst>
                              <p:par>
                                <p:cTn id="131" presetID="22" presetClass="entr" presetSubtype="2" fill="hold" grpId="0" nodeType="after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right)">
                                      <p:cBhvr>
                                        <p:cTn id="133" dur="500"/>
                                        <p:tgtEl>
                                          <p:spTgt spid="30"/>
                                        </p:tgtEl>
                                      </p:cBhvr>
                                    </p:animEffect>
                                  </p:childTnLst>
                                </p:cTn>
                              </p:par>
                            </p:childTnLst>
                          </p:cTn>
                        </p:par>
                        <p:par>
                          <p:cTn id="134" fill="hold">
                            <p:stCondLst>
                              <p:cond delay="10500"/>
                            </p:stCondLst>
                            <p:childTnLst>
                              <p:par>
                                <p:cTn id="135" presetID="53" presetClass="entr" presetSubtype="16"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 calcmode="lin" valueType="num">
                                      <p:cBhvr>
                                        <p:cTn id="137" dur="500" fill="hold"/>
                                        <p:tgtEl>
                                          <p:spTgt spid="67"/>
                                        </p:tgtEl>
                                        <p:attrNameLst>
                                          <p:attrName>ppt_w</p:attrName>
                                        </p:attrNameLst>
                                      </p:cBhvr>
                                      <p:tavLst>
                                        <p:tav tm="0">
                                          <p:val>
                                            <p:fltVal val="0"/>
                                          </p:val>
                                        </p:tav>
                                        <p:tav tm="100000">
                                          <p:val>
                                            <p:strVal val="#ppt_w"/>
                                          </p:val>
                                        </p:tav>
                                      </p:tavLst>
                                    </p:anim>
                                    <p:anim calcmode="lin" valueType="num">
                                      <p:cBhvr>
                                        <p:cTn id="138" dur="500" fill="hold"/>
                                        <p:tgtEl>
                                          <p:spTgt spid="67"/>
                                        </p:tgtEl>
                                        <p:attrNameLst>
                                          <p:attrName>ppt_h</p:attrName>
                                        </p:attrNameLst>
                                      </p:cBhvr>
                                      <p:tavLst>
                                        <p:tav tm="0">
                                          <p:val>
                                            <p:fltVal val="0"/>
                                          </p:val>
                                        </p:tav>
                                        <p:tav tm="100000">
                                          <p:val>
                                            <p:strVal val="#ppt_h"/>
                                          </p:val>
                                        </p:tav>
                                      </p:tavLst>
                                    </p:anim>
                                    <p:animEffect transition="in" filter="fade">
                                      <p:cBhvr>
                                        <p:cTn id="139" dur="500"/>
                                        <p:tgtEl>
                                          <p:spTgt spid="67"/>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right)">
                                      <p:cBhvr>
                                        <p:cTn id="142" dur="500"/>
                                        <p:tgtEl>
                                          <p:spTgt spid="43"/>
                                        </p:tgtEl>
                                      </p:cBhvr>
                                    </p:animEffect>
                                  </p:childTnLst>
                                </p:cTn>
                              </p:par>
                            </p:childTnLst>
                          </p:cTn>
                        </p:par>
                        <p:par>
                          <p:cTn id="143" fill="hold">
                            <p:stCondLst>
                              <p:cond delay="11000"/>
                            </p:stCondLst>
                            <p:childTnLst>
                              <p:par>
                                <p:cTn id="144" presetID="53" presetClass="entr" presetSubtype="16" fill="hold" grpId="0" nodeType="afterEffect">
                                  <p:stCondLst>
                                    <p:cond delay="0"/>
                                  </p:stCondLst>
                                  <p:childTnLst>
                                    <p:set>
                                      <p:cBhvr>
                                        <p:cTn id="145" dur="1" fill="hold">
                                          <p:stCondLst>
                                            <p:cond delay="0"/>
                                          </p:stCondLst>
                                        </p:cTn>
                                        <p:tgtEl>
                                          <p:spTgt spid="33"/>
                                        </p:tgtEl>
                                        <p:attrNameLst>
                                          <p:attrName>style.visibility</p:attrName>
                                        </p:attrNameLst>
                                      </p:cBhvr>
                                      <p:to>
                                        <p:strVal val="visible"/>
                                      </p:to>
                                    </p:set>
                                    <p:anim calcmode="lin" valueType="num">
                                      <p:cBhvr>
                                        <p:cTn id="146" dur="500" fill="hold"/>
                                        <p:tgtEl>
                                          <p:spTgt spid="33"/>
                                        </p:tgtEl>
                                        <p:attrNameLst>
                                          <p:attrName>ppt_w</p:attrName>
                                        </p:attrNameLst>
                                      </p:cBhvr>
                                      <p:tavLst>
                                        <p:tav tm="0">
                                          <p:val>
                                            <p:fltVal val="0"/>
                                          </p:val>
                                        </p:tav>
                                        <p:tav tm="100000">
                                          <p:val>
                                            <p:strVal val="#ppt_w"/>
                                          </p:val>
                                        </p:tav>
                                      </p:tavLst>
                                    </p:anim>
                                    <p:anim calcmode="lin" valueType="num">
                                      <p:cBhvr>
                                        <p:cTn id="147" dur="500" fill="hold"/>
                                        <p:tgtEl>
                                          <p:spTgt spid="33"/>
                                        </p:tgtEl>
                                        <p:attrNameLst>
                                          <p:attrName>ppt_h</p:attrName>
                                        </p:attrNameLst>
                                      </p:cBhvr>
                                      <p:tavLst>
                                        <p:tav tm="0">
                                          <p:val>
                                            <p:fltVal val="0"/>
                                          </p:val>
                                        </p:tav>
                                        <p:tav tm="100000">
                                          <p:val>
                                            <p:strVal val="#ppt_h"/>
                                          </p:val>
                                        </p:tav>
                                      </p:tavLst>
                                    </p:anim>
                                    <p:animEffect transition="in" filter="fade">
                                      <p:cBhvr>
                                        <p:cTn id="148" dur="500"/>
                                        <p:tgtEl>
                                          <p:spTgt spid="33"/>
                                        </p:tgtEl>
                                      </p:cBhvr>
                                    </p:animEffect>
                                  </p:childTnLst>
                                </p:cTn>
                              </p:par>
                            </p:childTnLst>
                          </p:cTn>
                        </p:par>
                        <p:par>
                          <p:cTn id="149" fill="hold">
                            <p:stCondLst>
                              <p:cond delay="11500"/>
                            </p:stCondLst>
                            <p:childTnLst>
                              <p:par>
                                <p:cTn id="150" presetID="22" presetClass="entr" presetSubtype="2"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wipe(right)">
                                      <p:cBhvr>
                                        <p:cTn id="152" dur="500"/>
                                        <p:tgtEl>
                                          <p:spTgt spid="29"/>
                                        </p:tgtEl>
                                      </p:cBhvr>
                                    </p:animEffect>
                                  </p:childTnLst>
                                </p:cTn>
                              </p:par>
                            </p:childTnLst>
                          </p:cTn>
                        </p:par>
                        <p:par>
                          <p:cTn id="153" fill="hold">
                            <p:stCondLst>
                              <p:cond delay="12000"/>
                            </p:stCondLst>
                            <p:childTnLst>
                              <p:par>
                                <p:cTn id="154" presetID="53" presetClass="entr" presetSubtype="16" fill="hold" nodeType="afterEffect">
                                  <p:stCondLst>
                                    <p:cond delay="0"/>
                                  </p:stCondLst>
                                  <p:childTnLst>
                                    <p:set>
                                      <p:cBhvr>
                                        <p:cTn id="155" dur="1" fill="hold">
                                          <p:stCondLst>
                                            <p:cond delay="0"/>
                                          </p:stCondLst>
                                        </p:cTn>
                                        <p:tgtEl>
                                          <p:spTgt spid="64"/>
                                        </p:tgtEl>
                                        <p:attrNameLst>
                                          <p:attrName>style.visibility</p:attrName>
                                        </p:attrNameLst>
                                      </p:cBhvr>
                                      <p:to>
                                        <p:strVal val="visible"/>
                                      </p:to>
                                    </p:set>
                                    <p:anim calcmode="lin" valueType="num">
                                      <p:cBhvr>
                                        <p:cTn id="156" dur="500" fill="hold"/>
                                        <p:tgtEl>
                                          <p:spTgt spid="64"/>
                                        </p:tgtEl>
                                        <p:attrNameLst>
                                          <p:attrName>ppt_w</p:attrName>
                                        </p:attrNameLst>
                                      </p:cBhvr>
                                      <p:tavLst>
                                        <p:tav tm="0">
                                          <p:val>
                                            <p:fltVal val="0"/>
                                          </p:val>
                                        </p:tav>
                                        <p:tav tm="100000">
                                          <p:val>
                                            <p:strVal val="#ppt_w"/>
                                          </p:val>
                                        </p:tav>
                                      </p:tavLst>
                                    </p:anim>
                                    <p:anim calcmode="lin" valueType="num">
                                      <p:cBhvr>
                                        <p:cTn id="157" dur="500" fill="hold"/>
                                        <p:tgtEl>
                                          <p:spTgt spid="64"/>
                                        </p:tgtEl>
                                        <p:attrNameLst>
                                          <p:attrName>ppt_h</p:attrName>
                                        </p:attrNameLst>
                                      </p:cBhvr>
                                      <p:tavLst>
                                        <p:tav tm="0">
                                          <p:val>
                                            <p:fltVal val="0"/>
                                          </p:val>
                                        </p:tav>
                                        <p:tav tm="100000">
                                          <p:val>
                                            <p:strVal val="#ppt_h"/>
                                          </p:val>
                                        </p:tav>
                                      </p:tavLst>
                                    </p:anim>
                                    <p:animEffect transition="in" filter="fade">
                                      <p:cBhvr>
                                        <p:cTn id="158" dur="500"/>
                                        <p:tgtEl>
                                          <p:spTgt spid="64"/>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wipe(right)">
                                      <p:cBhvr>
                                        <p:cTn id="1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P spid="48" grpId="0"/>
      <p:bldP spid="52" grpId="0" bldLvl="0" animBg="1"/>
      <p:bldP spid="53" grpId="0" bldLvl="0" animBg="1"/>
      <p:bldP spid="67" grpId="0" bldLvl="0" animBg="1"/>
      <p:bldP spid="68"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1"/>
          <p:cNvSpPr>
            <a:spLocks noChangeShapeType="1"/>
          </p:cNvSpPr>
          <p:nvPr/>
        </p:nvSpPr>
        <p:spPr bwMode="auto">
          <a:xfrm flipV="1">
            <a:off x="6137323" y="2228456"/>
            <a:ext cx="0" cy="3109795"/>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sz="2000">
              <a:cs typeface="+mn-ea"/>
              <a:sym typeface="+mn-lt"/>
            </a:endParaRPr>
          </a:p>
        </p:txBody>
      </p:sp>
      <p:sp>
        <p:nvSpPr>
          <p:cNvPr id="3" name="Freeform 52"/>
          <p:cNvSpPr/>
          <p:nvPr/>
        </p:nvSpPr>
        <p:spPr bwMode="auto">
          <a:xfrm>
            <a:off x="6401898" y="4836805"/>
            <a:ext cx="613648" cy="576247"/>
          </a:xfrm>
          <a:custGeom>
            <a:avLst/>
            <a:gdLst>
              <a:gd name="T0" fmla="*/ 0 w 343"/>
              <a:gd name="T1" fmla="*/ 322 h 322"/>
              <a:gd name="T2" fmla="*/ 0 w 343"/>
              <a:gd name="T3" fmla="*/ 120 h 322"/>
              <a:gd name="T4" fmla="*/ 120 w 343"/>
              <a:gd name="T5" fmla="*/ 0 h 322"/>
              <a:gd name="T6" fmla="*/ 343 w 343"/>
              <a:gd name="T7" fmla="*/ 0 h 322"/>
            </a:gdLst>
            <a:ahLst/>
            <a:cxnLst>
              <a:cxn ang="0">
                <a:pos x="T0" y="T1"/>
              </a:cxn>
              <a:cxn ang="0">
                <a:pos x="T2" y="T3"/>
              </a:cxn>
              <a:cxn ang="0">
                <a:pos x="T4" y="T5"/>
              </a:cxn>
              <a:cxn ang="0">
                <a:pos x="T6" y="T7"/>
              </a:cxn>
            </a:cxnLst>
            <a:rect l="0" t="0" r="r" b="b"/>
            <a:pathLst>
              <a:path w="343" h="322">
                <a:moveTo>
                  <a:pt x="0" y="322"/>
                </a:moveTo>
                <a:cubicBezTo>
                  <a:pt x="0" y="120"/>
                  <a:pt x="0" y="120"/>
                  <a:pt x="0" y="120"/>
                </a:cubicBezTo>
                <a:cubicBezTo>
                  <a:pt x="0" y="54"/>
                  <a:pt x="54" y="0"/>
                  <a:pt x="120" y="0"/>
                </a:cubicBezTo>
                <a:cubicBezTo>
                  <a:pt x="343" y="0"/>
                  <a:pt x="343" y="0"/>
                  <a:pt x="343"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4" name="Freeform 53"/>
          <p:cNvSpPr/>
          <p:nvPr/>
        </p:nvSpPr>
        <p:spPr bwMode="auto">
          <a:xfrm>
            <a:off x="6268918" y="4138659"/>
            <a:ext cx="1620695" cy="1133101"/>
          </a:xfrm>
          <a:custGeom>
            <a:avLst/>
            <a:gdLst>
              <a:gd name="T0" fmla="*/ 0 w 905"/>
              <a:gd name="T1" fmla="*/ 633 h 633"/>
              <a:gd name="T2" fmla="*/ 0 w 905"/>
              <a:gd name="T3" fmla="*/ 120 h 633"/>
              <a:gd name="T4" fmla="*/ 120 w 905"/>
              <a:gd name="T5" fmla="*/ 0 h 633"/>
              <a:gd name="T6" fmla="*/ 905 w 905"/>
              <a:gd name="T7" fmla="*/ 0 h 633"/>
            </a:gdLst>
            <a:ahLst/>
            <a:cxnLst>
              <a:cxn ang="0">
                <a:pos x="T0" y="T1"/>
              </a:cxn>
              <a:cxn ang="0">
                <a:pos x="T2" y="T3"/>
              </a:cxn>
              <a:cxn ang="0">
                <a:pos x="T4" y="T5"/>
              </a:cxn>
              <a:cxn ang="0">
                <a:pos x="T6" y="T7"/>
              </a:cxn>
            </a:cxnLst>
            <a:rect l="0" t="0" r="r" b="b"/>
            <a:pathLst>
              <a:path w="905" h="633">
                <a:moveTo>
                  <a:pt x="0" y="633"/>
                </a:moveTo>
                <a:cubicBezTo>
                  <a:pt x="0" y="120"/>
                  <a:pt x="0" y="120"/>
                  <a:pt x="0" y="120"/>
                </a:cubicBezTo>
                <a:cubicBezTo>
                  <a:pt x="0" y="54"/>
                  <a:pt x="54" y="0"/>
                  <a:pt x="120" y="0"/>
                </a:cubicBezTo>
                <a:cubicBezTo>
                  <a:pt x="905" y="0"/>
                  <a:pt x="905" y="0"/>
                  <a:pt x="905"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5" name="Freeform 54"/>
          <p:cNvSpPr/>
          <p:nvPr/>
        </p:nvSpPr>
        <p:spPr bwMode="auto">
          <a:xfrm>
            <a:off x="4837996" y="3919796"/>
            <a:ext cx="1049989" cy="1418454"/>
          </a:xfrm>
          <a:custGeom>
            <a:avLst/>
            <a:gdLst>
              <a:gd name="T0" fmla="*/ 587 w 587"/>
              <a:gd name="T1" fmla="*/ 792 h 792"/>
              <a:gd name="T2" fmla="*/ 587 w 587"/>
              <a:gd name="T3" fmla="*/ 120 h 792"/>
              <a:gd name="T4" fmla="*/ 467 w 587"/>
              <a:gd name="T5" fmla="*/ 0 h 792"/>
              <a:gd name="T6" fmla="*/ 0 w 587"/>
              <a:gd name="T7" fmla="*/ 0 h 792"/>
            </a:gdLst>
            <a:ahLst/>
            <a:cxnLst>
              <a:cxn ang="0">
                <a:pos x="T0" y="T1"/>
              </a:cxn>
              <a:cxn ang="0">
                <a:pos x="T2" y="T3"/>
              </a:cxn>
              <a:cxn ang="0">
                <a:pos x="T4" y="T5"/>
              </a:cxn>
              <a:cxn ang="0">
                <a:pos x="T6" y="T7"/>
              </a:cxn>
            </a:cxnLst>
            <a:rect l="0" t="0" r="r" b="b"/>
            <a:pathLst>
              <a:path w="587" h="792">
                <a:moveTo>
                  <a:pt x="587" y="792"/>
                </a:moveTo>
                <a:cubicBezTo>
                  <a:pt x="587" y="120"/>
                  <a:pt x="587" y="120"/>
                  <a:pt x="587" y="120"/>
                </a:cubicBezTo>
                <a:cubicBezTo>
                  <a:pt x="587" y="54"/>
                  <a:pt x="533" y="0"/>
                  <a:pt x="467"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6" name="Freeform 55"/>
          <p:cNvSpPr/>
          <p:nvPr/>
        </p:nvSpPr>
        <p:spPr bwMode="auto">
          <a:xfrm>
            <a:off x="4361180" y="4672330"/>
            <a:ext cx="1526540" cy="958215"/>
          </a:xfrm>
          <a:custGeom>
            <a:avLst/>
            <a:gdLst>
              <a:gd name="T0" fmla="*/ 853 w 853"/>
              <a:gd name="T1" fmla="*/ 607 h 607"/>
              <a:gd name="T2" fmla="*/ 853 w 853"/>
              <a:gd name="T3" fmla="*/ 120 h 607"/>
              <a:gd name="T4" fmla="*/ 733 w 853"/>
              <a:gd name="T5" fmla="*/ 0 h 607"/>
              <a:gd name="T6" fmla="*/ 0 w 853"/>
              <a:gd name="T7" fmla="*/ 0 h 607"/>
            </a:gdLst>
            <a:ahLst/>
            <a:cxnLst>
              <a:cxn ang="0">
                <a:pos x="T0" y="T1"/>
              </a:cxn>
              <a:cxn ang="0">
                <a:pos x="T2" y="T3"/>
              </a:cxn>
              <a:cxn ang="0">
                <a:pos x="T4" y="T5"/>
              </a:cxn>
              <a:cxn ang="0">
                <a:pos x="T6" y="T7"/>
              </a:cxn>
            </a:cxnLst>
            <a:rect l="0" t="0" r="r" b="b"/>
            <a:pathLst>
              <a:path w="853" h="607">
                <a:moveTo>
                  <a:pt x="853" y="607"/>
                </a:moveTo>
                <a:cubicBezTo>
                  <a:pt x="853" y="120"/>
                  <a:pt x="853" y="120"/>
                  <a:pt x="853" y="120"/>
                </a:cubicBezTo>
                <a:cubicBezTo>
                  <a:pt x="853" y="54"/>
                  <a:pt x="799" y="0"/>
                  <a:pt x="733"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7" name="Freeform 56"/>
          <p:cNvSpPr/>
          <p:nvPr/>
        </p:nvSpPr>
        <p:spPr bwMode="auto">
          <a:xfrm>
            <a:off x="6268918" y="3239659"/>
            <a:ext cx="998737" cy="1134487"/>
          </a:xfrm>
          <a:custGeom>
            <a:avLst/>
            <a:gdLst>
              <a:gd name="T0" fmla="*/ 0 w 558"/>
              <a:gd name="T1" fmla="*/ 634 h 634"/>
              <a:gd name="T2" fmla="*/ 0 w 558"/>
              <a:gd name="T3" fmla="*/ 120 h 634"/>
              <a:gd name="T4" fmla="*/ 120 w 558"/>
              <a:gd name="T5" fmla="*/ 0 h 634"/>
              <a:gd name="T6" fmla="*/ 558 w 558"/>
              <a:gd name="T7" fmla="*/ 0 h 634"/>
            </a:gdLst>
            <a:ahLst/>
            <a:cxnLst>
              <a:cxn ang="0">
                <a:pos x="T0" y="T1"/>
              </a:cxn>
              <a:cxn ang="0">
                <a:pos x="T2" y="T3"/>
              </a:cxn>
              <a:cxn ang="0">
                <a:pos x="T4" y="T5"/>
              </a:cxn>
              <a:cxn ang="0">
                <a:pos x="T6" y="T7"/>
              </a:cxn>
            </a:cxnLst>
            <a:rect l="0" t="0" r="r" b="b"/>
            <a:pathLst>
              <a:path w="558" h="634">
                <a:moveTo>
                  <a:pt x="0" y="634"/>
                </a:moveTo>
                <a:cubicBezTo>
                  <a:pt x="0" y="120"/>
                  <a:pt x="0" y="120"/>
                  <a:pt x="0" y="120"/>
                </a:cubicBezTo>
                <a:cubicBezTo>
                  <a:pt x="0" y="54"/>
                  <a:pt x="54" y="0"/>
                  <a:pt x="120" y="0"/>
                </a:cubicBezTo>
                <a:cubicBezTo>
                  <a:pt x="558" y="0"/>
                  <a:pt x="558" y="0"/>
                  <a:pt x="558"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8" name="Freeform 57"/>
          <p:cNvSpPr/>
          <p:nvPr/>
        </p:nvSpPr>
        <p:spPr bwMode="auto">
          <a:xfrm>
            <a:off x="4839381" y="2886430"/>
            <a:ext cx="1178814" cy="2367323"/>
          </a:xfrm>
          <a:custGeom>
            <a:avLst/>
            <a:gdLst>
              <a:gd name="T0" fmla="*/ 659 w 659"/>
              <a:gd name="T1" fmla="*/ 1322 h 1322"/>
              <a:gd name="T2" fmla="*/ 659 w 659"/>
              <a:gd name="T3" fmla="*/ 120 h 1322"/>
              <a:gd name="T4" fmla="*/ 540 w 659"/>
              <a:gd name="T5" fmla="*/ 0 h 1322"/>
              <a:gd name="T6" fmla="*/ 0 w 659"/>
              <a:gd name="T7" fmla="*/ 0 h 1322"/>
            </a:gdLst>
            <a:ahLst/>
            <a:cxnLst>
              <a:cxn ang="0">
                <a:pos x="T0" y="T1"/>
              </a:cxn>
              <a:cxn ang="0">
                <a:pos x="T2" y="T3"/>
              </a:cxn>
              <a:cxn ang="0">
                <a:pos x="T4" y="T5"/>
              </a:cxn>
              <a:cxn ang="0">
                <a:pos x="T6" y="T7"/>
              </a:cxn>
            </a:cxnLst>
            <a:rect l="0" t="0" r="r" b="b"/>
            <a:pathLst>
              <a:path w="659" h="1322">
                <a:moveTo>
                  <a:pt x="659" y="1322"/>
                </a:moveTo>
                <a:cubicBezTo>
                  <a:pt x="659" y="120"/>
                  <a:pt x="659" y="120"/>
                  <a:pt x="659" y="120"/>
                </a:cubicBezTo>
                <a:cubicBezTo>
                  <a:pt x="659" y="54"/>
                  <a:pt x="605" y="0"/>
                  <a:pt x="540"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9" name="Oval 58"/>
          <p:cNvSpPr>
            <a:spLocks noChangeArrowheads="1"/>
          </p:cNvSpPr>
          <p:nvPr/>
        </p:nvSpPr>
        <p:spPr bwMode="auto">
          <a:xfrm>
            <a:off x="5483504" y="5127699"/>
            <a:ext cx="1321490" cy="1322875"/>
          </a:xfrm>
          <a:prstGeom prst="ellipse">
            <a:avLst/>
          </a:pr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Oval 66"/>
          <p:cNvSpPr>
            <a:spLocks noChangeArrowheads="1"/>
          </p:cNvSpPr>
          <p:nvPr/>
        </p:nvSpPr>
        <p:spPr bwMode="auto">
          <a:xfrm>
            <a:off x="6586131" y="3191176"/>
            <a:ext cx="102506" cy="102505"/>
          </a:xfrm>
          <a:prstGeom prst="ellipse">
            <a:avLst/>
          </a:prstGeom>
          <a:solidFill>
            <a:schemeClr val="accent5"/>
          </a:solidFill>
          <a:ln>
            <a:noFill/>
          </a:ln>
        </p:spPr>
        <p:txBody>
          <a:bodyPr vert="horz" wrap="square" lIns="91440" tIns="45720" rIns="91440" bIns="45720" numCol="1" anchor="t" anchorCtr="0" compatLnSpc="1"/>
          <a:lstStyle/>
          <a:p>
            <a:endParaRPr lang="en-US" sz="2000">
              <a:cs typeface="+mn-ea"/>
              <a:sym typeface="+mn-lt"/>
            </a:endParaRPr>
          </a:p>
        </p:txBody>
      </p:sp>
      <p:sp>
        <p:nvSpPr>
          <p:cNvPr id="11" name="Oval 67"/>
          <p:cNvSpPr>
            <a:spLocks noChangeArrowheads="1"/>
          </p:cNvSpPr>
          <p:nvPr/>
        </p:nvSpPr>
        <p:spPr bwMode="auto">
          <a:xfrm>
            <a:off x="7015546" y="4084637"/>
            <a:ext cx="101121" cy="102505"/>
          </a:xfrm>
          <a:prstGeom prst="ellipse">
            <a:avLst/>
          </a:prstGeom>
          <a:solidFill>
            <a:schemeClr val="accent6"/>
          </a:solidFill>
          <a:ln>
            <a:noFill/>
          </a:ln>
        </p:spPr>
        <p:txBody>
          <a:bodyPr vert="horz" wrap="square" lIns="91440" tIns="45720" rIns="91440" bIns="45720" numCol="1" anchor="t" anchorCtr="0" compatLnSpc="1"/>
          <a:lstStyle/>
          <a:p>
            <a:endParaRPr lang="en-US" sz="2000">
              <a:cs typeface="+mn-ea"/>
              <a:sym typeface="+mn-lt"/>
            </a:endParaRPr>
          </a:p>
        </p:txBody>
      </p:sp>
      <p:sp>
        <p:nvSpPr>
          <p:cNvPr id="12" name="Oval 68"/>
          <p:cNvSpPr>
            <a:spLocks noChangeArrowheads="1"/>
          </p:cNvSpPr>
          <p:nvPr/>
        </p:nvSpPr>
        <p:spPr bwMode="auto">
          <a:xfrm>
            <a:off x="6217665" y="4519592"/>
            <a:ext cx="99735" cy="9973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3" name="Oval 69"/>
          <p:cNvSpPr>
            <a:spLocks noChangeArrowheads="1"/>
          </p:cNvSpPr>
          <p:nvPr/>
        </p:nvSpPr>
        <p:spPr bwMode="auto">
          <a:xfrm>
            <a:off x="6087456" y="3626132"/>
            <a:ext cx="99735"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4" name="Oval 70"/>
          <p:cNvSpPr>
            <a:spLocks noChangeArrowheads="1"/>
          </p:cNvSpPr>
          <p:nvPr/>
        </p:nvSpPr>
        <p:spPr bwMode="auto">
          <a:xfrm>
            <a:off x="5966942" y="4152511"/>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5" name="Oval 71"/>
          <p:cNvSpPr>
            <a:spLocks noChangeArrowheads="1"/>
          </p:cNvSpPr>
          <p:nvPr/>
        </p:nvSpPr>
        <p:spPr bwMode="auto">
          <a:xfrm>
            <a:off x="6473929" y="4807716"/>
            <a:ext cx="101121" cy="99735"/>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16" name="Oval 72"/>
          <p:cNvSpPr>
            <a:spLocks noChangeArrowheads="1"/>
          </p:cNvSpPr>
          <p:nvPr/>
        </p:nvSpPr>
        <p:spPr bwMode="auto">
          <a:xfrm>
            <a:off x="6087456" y="2727132"/>
            <a:ext cx="99735" cy="102505"/>
          </a:xfrm>
          <a:prstGeom prst="ellipse">
            <a:avLst/>
          </a:prstGeom>
          <a:solidFill>
            <a:schemeClr val="accent4"/>
          </a:solidFill>
          <a:ln>
            <a:noFill/>
          </a:ln>
        </p:spPr>
        <p:txBody>
          <a:bodyPr vert="horz" wrap="square" lIns="91440" tIns="45720" rIns="91440" bIns="45720" numCol="1" anchor="t" anchorCtr="0" compatLnSpc="1"/>
          <a:lstStyle/>
          <a:p>
            <a:endParaRPr lang="en-US" sz="2000">
              <a:cs typeface="+mn-ea"/>
              <a:sym typeface="+mn-lt"/>
            </a:endParaRPr>
          </a:p>
        </p:txBody>
      </p:sp>
      <p:sp>
        <p:nvSpPr>
          <p:cNvPr id="17" name="Oval 73"/>
          <p:cNvSpPr>
            <a:spLocks noChangeArrowheads="1"/>
          </p:cNvSpPr>
          <p:nvPr/>
        </p:nvSpPr>
        <p:spPr bwMode="auto">
          <a:xfrm>
            <a:off x="5404547" y="2839333"/>
            <a:ext cx="101121" cy="101121"/>
          </a:xfrm>
          <a:prstGeom prst="ellipse">
            <a:avLst/>
          </a:prstGeom>
          <a:solidFill>
            <a:schemeClr val="accent3"/>
          </a:solidFill>
          <a:ln>
            <a:noFill/>
          </a:ln>
        </p:spPr>
        <p:txBody>
          <a:bodyPr vert="horz" wrap="square" lIns="91440" tIns="45720" rIns="91440" bIns="45720" numCol="1" anchor="t" anchorCtr="0" compatLnSpc="1"/>
          <a:lstStyle/>
          <a:p>
            <a:endParaRPr lang="en-US" sz="2000">
              <a:cs typeface="+mn-ea"/>
              <a:sym typeface="+mn-lt"/>
            </a:endParaRPr>
          </a:p>
        </p:txBody>
      </p:sp>
      <p:sp>
        <p:nvSpPr>
          <p:cNvPr id="18" name="Oval 74"/>
          <p:cNvSpPr>
            <a:spLocks noChangeArrowheads="1"/>
          </p:cNvSpPr>
          <p:nvPr/>
        </p:nvSpPr>
        <p:spPr bwMode="auto">
          <a:xfrm>
            <a:off x="5512593" y="3869929"/>
            <a:ext cx="101121" cy="102505"/>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sp>
        <p:nvSpPr>
          <p:cNvPr id="19" name="Oval 75"/>
          <p:cNvSpPr>
            <a:spLocks noChangeArrowheads="1"/>
          </p:cNvSpPr>
          <p:nvPr/>
        </p:nvSpPr>
        <p:spPr bwMode="auto">
          <a:xfrm>
            <a:off x="4943272" y="4615193"/>
            <a:ext cx="99735" cy="101121"/>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20" name="Oval 76"/>
          <p:cNvSpPr>
            <a:spLocks noChangeArrowheads="1"/>
          </p:cNvSpPr>
          <p:nvPr/>
        </p:nvSpPr>
        <p:spPr bwMode="auto">
          <a:xfrm>
            <a:off x="5832577" y="4893599"/>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21" name="Freeform 27"/>
          <p:cNvSpPr>
            <a:spLocks noEditPoints="1"/>
          </p:cNvSpPr>
          <p:nvPr/>
        </p:nvSpPr>
        <p:spPr bwMode="auto">
          <a:xfrm>
            <a:off x="5823269" y="5366249"/>
            <a:ext cx="641960" cy="844684"/>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2" name="Inhaltsplatzhalter 4"/>
          <p:cNvSpPr txBox="1"/>
          <p:nvPr/>
        </p:nvSpPr>
        <p:spPr>
          <a:xfrm>
            <a:off x="434340" y="4335780"/>
            <a:ext cx="3477895" cy="73850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（1）砌块填充墙在平面和竖向的布置，宜均匀对称，以避免形成薄弱层或短柱。砌块填充墙与框架柱宜采用柔性连接，以避免形成短柱。柔性连接的方法是在填充墙与框架柱之间采用发泡聚氨酯填缝。</a:t>
            </a:r>
          </a:p>
        </p:txBody>
      </p:sp>
      <p:sp>
        <p:nvSpPr>
          <p:cNvPr id="23" name="Inhaltsplatzhalter 4"/>
          <p:cNvSpPr txBox="1"/>
          <p:nvPr/>
        </p:nvSpPr>
        <p:spPr>
          <a:xfrm>
            <a:off x="183515" y="3515995"/>
            <a:ext cx="4437380" cy="73850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（2）外墙砌块于窗台下部和窗洞顶高度处，以及填充墙净高超过4m时，在墙体半高处（或门窗洞口上皮，当门洞高度大于3.0m时，宜在墙体半高处）均应设置高50～100mm 的通长钢筋混凝土水平系梁。水平系梁配筋</a:t>
            </a:r>
            <a:r>
              <a:rPr sz="1200" dirty="0" smtClean="0">
                <a:solidFill>
                  <a:schemeClr val="tx1">
                    <a:lumMod val="85000"/>
                    <a:lumOff val="15000"/>
                  </a:schemeClr>
                </a:solidFill>
                <a:latin typeface="+mn-lt"/>
                <a:cs typeface="+mn-ea"/>
                <a:sym typeface="+mn-lt"/>
              </a:rPr>
              <a:t>2</a:t>
            </a:r>
            <a:r>
              <a:rPr lang="el-GR" sz="1200" i="1" dirty="0">
                <a:solidFill>
                  <a:schemeClr val="tx1">
                    <a:lumMod val="85000"/>
                    <a:lumOff val="15000"/>
                  </a:schemeClr>
                </a:solidFill>
                <a:latin typeface="+mn-lt"/>
                <a:cs typeface="+mn-ea"/>
                <a:sym typeface="+mn-lt"/>
              </a:rPr>
              <a:t>Φ</a:t>
            </a:r>
            <a:r>
              <a:rPr sz="1200" dirty="0" smtClean="0">
                <a:solidFill>
                  <a:schemeClr val="tx1">
                    <a:lumMod val="85000"/>
                    <a:lumOff val="15000"/>
                  </a:schemeClr>
                </a:solidFill>
                <a:latin typeface="+mn-lt"/>
                <a:cs typeface="+mn-ea"/>
                <a:sym typeface="+mn-lt"/>
              </a:rPr>
              <a:t>10</a:t>
            </a:r>
            <a:r>
              <a:rPr sz="1200" dirty="0">
                <a:solidFill>
                  <a:schemeClr val="tx1">
                    <a:lumMod val="85000"/>
                    <a:lumOff val="15000"/>
                  </a:schemeClr>
                </a:solidFill>
                <a:latin typeface="+mn-lt"/>
                <a:cs typeface="+mn-ea"/>
                <a:sym typeface="+mn-lt"/>
              </a:rPr>
              <a:t>，</a:t>
            </a:r>
            <a:r>
              <a:rPr sz="1200" dirty="0" smtClean="0">
                <a:solidFill>
                  <a:schemeClr val="tx1">
                    <a:lumMod val="85000"/>
                    <a:lumOff val="15000"/>
                  </a:schemeClr>
                </a:solidFill>
                <a:latin typeface="+mn-lt"/>
                <a:cs typeface="+mn-ea"/>
                <a:sym typeface="+mn-lt"/>
              </a:rPr>
              <a:t>连系筋</a:t>
            </a:r>
            <a:r>
              <a:rPr lang="el-GR" sz="1200" i="1" dirty="0" smtClean="0">
                <a:solidFill>
                  <a:schemeClr val="tx1">
                    <a:lumMod val="85000"/>
                    <a:lumOff val="15000"/>
                  </a:schemeClr>
                </a:solidFill>
                <a:latin typeface="+mn-lt"/>
                <a:cs typeface="+mn-ea"/>
                <a:sym typeface="+mn-lt"/>
              </a:rPr>
              <a:t>Φ</a:t>
            </a:r>
            <a:r>
              <a:rPr sz="1200" dirty="0" smtClean="0">
                <a:solidFill>
                  <a:schemeClr val="tx1">
                    <a:lumMod val="85000"/>
                    <a:lumOff val="15000"/>
                  </a:schemeClr>
                </a:solidFill>
                <a:latin typeface="+mn-lt"/>
                <a:cs typeface="+mn-ea"/>
                <a:sym typeface="+mn-lt"/>
              </a:rPr>
              <a:t>6@300</a:t>
            </a:r>
            <a:r>
              <a:rPr sz="1200" dirty="0">
                <a:solidFill>
                  <a:schemeClr val="tx1">
                    <a:lumMod val="85000"/>
                    <a:lumOff val="15000"/>
                  </a:schemeClr>
                </a:solidFill>
                <a:latin typeface="+mn-lt"/>
                <a:cs typeface="+mn-ea"/>
                <a:sym typeface="+mn-lt"/>
              </a:rPr>
              <a:t>。</a:t>
            </a:r>
          </a:p>
        </p:txBody>
      </p:sp>
      <p:sp>
        <p:nvSpPr>
          <p:cNvPr id="24" name="Inhaltsplatzhalter 4"/>
          <p:cNvSpPr txBox="1"/>
          <p:nvPr/>
        </p:nvSpPr>
        <p:spPr>
          <a:xfrm>
            <a:off x="509905" y="2258695"/>
            <a:ext cx="3905250" cy="129266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（3）砌块填充墙应沿框架柱全高每600mm 设</a:t>
            </a:r>
            <a:r>
              <a:rPr sz="1200" dirty="0" smtClean="0">
                <a:solidFill>
                  <a:schemeClr val="tx1">
                    <a:lumMod val="85000"/>
                    <a:lumOff val="15000"/>
                  </a:schemeClr>
                </a:solidFill>
                <a:latin typeface="+mn-lt"/>
                <a:cs typeface="+mn-ea"/>
                <a:sym typeface="+mn-lt"/>
              </a:rPr>
              <a:t>2</a:t>
            </a:r>
            <a:r>
              <a:rPr lang="el-GR" altLang="zh-CN" sz="1200" i="1" dirty="0">
                <a:solidFill>
                  <a:schemeClr val="tx1">
                    <a:lumMod val="85000"/>
                    <a:lumOff val="15000"/>
                  </a:schemeClr>
                </a:solidFill>
                <a:cs typeface="+mn-ea"/>
                <a:sym typeface="+mn-lt"/>
              </a:rPr>
              <a:t> Φ </a:t>
            </a:r>
            <a:r>
              <a:rPr sz="1200" dirty="0" smtClean="0">
                <a:solidFill>
                  <a:schemeClr val="tx1">
                    <a:lumMod val="85000"/>
                    <a:lumOff val="15000"/>
                  </a:schemeClr>
                </a:solidFill>
                <a:latin typeface="+mn-lt"/>
                <a:cs typeface="+mn-ea"/>
                <a:sym typeface="+mn-lt"/>
              </a:rPr>
              <a:t>6 </a:t>
            </a:r>
            <a:r>
              <a:rPr sz="1200" dirty="0">
                <a:solidFill>
                  <a:schemeClr val="tx1">
                    <a:lumMod val="85000"/>
                    <a:lumOff val="15000"/>
                  </a:schemeClr>
                </a:solidFill>
                <a:latin typeface="+mn-lt"/>
                <a:cs typeface="+mn-ea"/>
                <a:sym typeface="+mn-lt"/>
              </a:rPr>
              <a:t>拉结筋，拉结筋伸入墙内的长度L 为6、7 度时不应小于墙长的1/5 且不小于700mm；8、9 </a:t>
            </a:r>
            <a:r>
              <a:rPr sz="1200" dirty="0" err="1">
                <a:solidFill>
                  <a:schemeClr val="tx1">
                    <a:lumMod val="85000"/>
                    <a:lumOff val="15000"/>
                  </a:schemeClr>
                </a:solidFill>
                <a:latin typeface="+mn-lt"/>
                <a:cs typeface="+mn-ea"/>
                <a:sym typeface="+mn-lt"/>
              </a:rPr>
              <a:t>度时宜沿墙全长贯通</a:t>
            </a:r>
            <a:r>
              <a:rPr sz="1200" dirty="0" smtClean="0">
                <a:solidFill>
                  <a:schemeClr val="tx1">
                    <a:lumMod val="85000"/>
                    <a:lumOff val="15000"/>
                  </a:schemeClr>
                </a:solidFill>
                <a:latin typeface="+mn-lt"/>
                <a:cs typeface="+mn-ea"/>
                <a:sym typeface="+mn-lt"/>
              </a:rPr>
              <a:t>，</a:t>
            </a:r>
            <a:r>
              <a:rPr lang="el-GR" sz="1200" i="1" dirty="0">
                <a:solidFill>
                  <a:schemeClr val="tx1">
                    <a:lumMod val="85000"/>
                    <a:lumOff val="15000"/>
                  </a:schemeClr>
                </a:solidFill>
                <a:latin typeface="+mn-lt"/>
                <a:cs typeface="+mn-ea"/>
                <a:sym typeface="+mn-lt"/>
              </a:rPr>
              <a:t>Φ</a:t>
            </a:r>
            <a:r>
              <a:rPr sz="1200" dirty="0" smtClean="0">
                <a:solidFill>
                  <a:schemeClr val="tx1">
                    <a:lumMod val="85000"/>
                    <a:lumOff val="15000"/>
                  </a:schemeClr>
                </a:solidFill>
                <a:latin typeface="+mn-lt"/>
                <a:cs typeface="+mn-ea"/>
                <a:sym typeface="+mn-lt"/>
              </a:rPr>
              <a:t>6 </a:t>
            </a:r>
            <a:r>
              <a:rPr sz="1200" dirty="0">
                <a:solidFill>
                  <a:schemeClr val="tx1">
                    <a:lumMod val="85000"/>
                    <a:lumOff val="15000"/>
                  </a:schemeClr>
                </a:solidFill>
                <a:latin typeface="+mn-lt"/>
                <a:cs typeface="+mn-ea"/>
                <a:sym typeface="+mn-lt"/>
              </a:rPr>
              <a:t>钢筋搭接长度为300mm。墙体拉结筋、水平系梁钢筋应与框架柱有妥善的连接，一般有柱外套箍、预埋铁件和预埋钢筋三种做法，工程结构设计人员可任选一种，也可自行设计。</a:t>
            </a:r>
          </a:p>
        </p:txBody>
      </p:sp>
      <p:sp>
        <p:nvSpPr>
          <p:cNvPr id="25" name="Inhaltsplatzhalter 4"/>
          <p:cNvSpPr txBox="1"/>
          <p:nvPr/>
        </p:nvSpPr>
        <p:spPr>
          <a:xfrm>
            <a:off x="7505700" y="4662805"/>
            <a:ext cx="3669665" cy="92329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（7）砌块用于内隔墙时有90mm、140mm、190mm 三种宽度（即墙厚），墙高应符合《砌体结构设计规范》中高厚比的要求。否则设计人员应采取相应的技术措施。当砌体填充墙的长度大于层高的2 倍时，应在填充墙中设置构造柱。</a:t>
            </a:r>
          </a:p>
        </p:txBody>
      </p:sp>
      <p:sp>
        <p:nvSpPr>
          <p:cNvPr id="26" name="Inhaltsplatzhalter 4"/>
          <p:cNvSpPr txBox="1"/>
          <p:nvPr/>
        </p:nvSpPr>
        <p:spPr>
          <a:xfrm>
            <a:off x="8276590" y="3596005"/>
            <a:ext cx="3701415" cy="92329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（6）填充墙长度大于5m 时，墙顶部与梁或板要有拉结措施，可以采用胀锚螺栓与梁板拉结，缝内设</a:t>
            </a:r>
            <a:r>
              <a:rPr sz="1200" dirty="0" smtClean="0">
                <a:solidFill>
                  <a:schemeClr val="tx1">
                    <a:lumMod val="85000"/>
                    <a:lumOff val="15000"/>
                  </a:schemeClr>
                </a:solidFill>
                <a:latin typeface="+mn-lt"/>
                <a:cs typeface="+mn-ea"/>
                <a:sym typeface="+mn-lt"/>
              </a:rPr>
              <a:t>2</a:t>
            </a:r>
            <a:r>
              <a:rPr lang="el-GR" sz="1200" i="1" dirty="0">
                <a:solidFill>
                  <a:schemeClr val="tx1">
                    <a:lumMod val="85000"/>
                    <a:lumOff val="15000"/>
                  </a:schemeClr>
                </a:solidFill>
                <a:latin typeface="+mn-lt"/>
                <a:cs typeface="+mn-ea"/>
                <a:sym typeface="+mn-lt"/>
              </a:rPr>
              <a:t>Φ</a:t>
            </a:r>
            <a:r>
              <a:rPr sz="1200" dirty="0" smtClean="0">
                <a:solidFill>
                  <a:schemeClr val="tx1">
                    <a:lumMod val="85000"/>
                    <a:lumOff val="15000"/>
                  </a:schemeClr>
                </a:solidFill>
                <a:latin typeface="+mn-lt"/>
                <a:cs typeface="+mn-ea"/>
                <a:sym typeface="+mn-lt"/>
              </a:rPr>
              <a:t>6 </a:t>
            </a:r>
            <a:r>
              <a:rPr sz="1200" dirty="0">
                <a:solidFill>
                  <a:schemeClr val="tx1">
                    <a:lumMod val="85000"/>
                    <a:lumOff val="15000"/>
                  </a:schemeClr>
                </a:solidFill>
                <a:latin typeface="+mn-lt"/>
                <a:cs typeface="+mn-ea"/>
                <a:sym typeface="+mn-lt"/>
              </a:rPr>
              <a:t>钢筋与螺栓绑扎在一起，然后用豆石混凝土填实，顶部用干硬性砂浆捻实；或用固定件与梁或板底拉结，顶部用干硬性砂浆捻实。</a:t>
            </a:r>
          </a:p>
        </p:txBody>
      </p:sp>
      <p:sp>
        <p:nvSpPr>
          <p:cNvPr id="27" name="Inhaltsplatzhalter 4"/>
          <p:cNvSpPr txBox="1"/>
          <p:nvPr/>
        </p:nvSpPr>
        <p:spPr>
          <a:xfrm>
            <a:off x="7602855" y="2743835"/>
            <a:ext cx="4052570" cy="92333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（5）填充墙上洞口两侧应设置抱框，抱框沿高度每600mm 设</a:t>
            </a:r>
            <a:r>
              <a:rPr sz="1200" dirty="0" smtClean="0">
                <a:solidFill>
                  <a:schemeClr val="tx1">
                    <a:lumMod val="85000"/>
                    <a:lumOff val="15000"/>
                  </a:schemeClr>
                </a:solidFill>
                <a:latin typeface="+mn-lt"/>
                <a:cs typeface="+mn-ea"/>
                <a:sym typeface="+mn-lt"/>
              </a:rPr>
              <a:t>2</a:t>
            </a:r>
            <a:r>
              <a:rPr lang="el-GR" sz="1200" i="1" dirty="0">
                <a:solidFill>
                  <a:schemeClr val="tx1">
                    <a:lumMod val="85000"/>
                    <a:lumOff val="15000"/>
                  </a:schemeClr>
                </a:solidFill>
                <a:latin typeface="+mn-lt"/>
                <a:cs typeface="+mn-ea"/>
                <a:sym typeface="+mn-lt"/>
              </a:rPr>
              <a:t>Φ</a:t>
            </a:r>
            <a:r>
              <a:rPr sz="1200" dirty="0" smtClean="0">
                <a:solidFill>
                  <a:schemeClr val="tx1">
                    <a:lumMod val="85000"/>
                    <a:lumOff val="15000"/>
                  </a:schemeClr>
                </a:solidFill>
                <a:latin typeface="+mn-lt"/>
                <a:cs typeface="+mn-ea"/>
                <a:sym typeface="+mn-lt"/>
              </a:rPr>
              <a:t>6 </a:t>
            </a:r>
            <a:r>
              <a:rPr sz="1200" dirty="0">
                <a:solidFill>
                  <a:schemeClr val="tx1">
                    <a:lumMod val="85000"/>
                    <a:lumOff val="15000"/>
                  </a:schemeClr>
                </a:solidFill>
                <a:latin typeface="+mn-lt"/>
                <a:cs typeface="+mn-ea"/>
                <a:sym typeface="+mn-lt"/>
              </a:rPr>
              <a:t>拉结筋，伸入墙内长度同上面的要求。当门宽超过2 100mm 时，抱框应直通到顶部。钢筋上端可在梁、板相应位置上预留埋件与之焊接；钢筋下端与楼地面预留钢筋连接。</a:t>
            </a:r>
          </a:p>
        </p:txBody>
      </p:sp>
      <p:sp>
        <p:nvSpPr>
          <p:cNvPr id="28" name="Inhaltsplatzhalter 4"/>
          <p:cNvSpPr txBox="1"/>
          <p:nvPr/>
        </p:nvSpPr>
        <p:spPr>
          <a:xfrm>
            <a:off x="6586131" y="1839948"/>
            <a:ext cx="3243992" cy="55372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（4）填充墙上门窗洞口的过梁高度与配筋均由工程结构设计人员确定，过梁高度应符合砌块模数；当有水平系梁时，应考虑包括其高度在内。</a:t>
            </a:r>
          </a:p>
        </p:txBody>
      </p:sp>
      <p:grpSp>
        <p:nvGrpSpPr>
          <p:cNvPr id="29" name="Group 5"/>
          <p:cNvGrpSpPr/>
          <p:nvPr/>
        </p:nvGrpSpPr>
        <p:grpSpPr>
          <a:xfrm>
            <a:off x="4660690" y="3633929"/>
            <a:ext cx="572092" cy="573477"/>
            <a:chOff x="4660690" y="3605354"/>
            <a:chExt cx="572092" cy="573477"/>
          </a:xfrm>
        </p:grpSpPr>
        <p:sp>
          <p:nvSpPr>
            <p:cNvPr id="30" name="Oval 64"/>
            <p:cNvSpPr>
              <a:spLocks noChangeArrowheads="1"/>
            </p:cNvSpPr>
            <p:nvPr/>
          </p:nvSpPr>
          <p:spPr bwMode="auto">
            <a:xfrm>
              <a:off x="4660690" y="3605354"/>
              <a:ext cx="572092" cy="573477"/>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31" name="Group 64"/>
            <p:cNvGrpSpPr/>
            <p:nvPr/>
          </p:nvGrpSpPr>
          <p:grpSpPr>
            <a:xfrm>
              <a:off x="4788422" y="3733777"/>
              <a:ext cx="316629" cy="316630"/>
              <a:chOff x="10996613" y="1925638"/>
              <a:chExt cx="534987" cy="534988"/>
            </a:xfrm>
            <a:solidFill>
              <a:schemeClr val="bg1"/>
            </a:solidFill>
          </p:grpSpPr>
          <p:sp>
            <p:nvSpPr>
              <p:cNvPr id="32"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33"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34" name="Group 9"/>
          <p:cNvGrpSpPr/>
          <p:nvPr/>
        </p:nvGrpSpPr>
        <p:grpSpPr>
          <a:xfrm>
            <a:off x="4515242" y="2600673"/>
            <a:ext cx="572092" cy="573477"/>
            <a:chOff x="4515242" y="2603848"/>
            <a:chExt cx="572092" cy="573477"/>
          </a:xfrm>
        </p:grpSpPr>
        <p:sp>
          <p:nvSpPr>
            <p:cNvPr id="35" name="Oval 63"/>
            <p:cNvSpPr>
              <a:spLocks noChangeArrowheads="1"/>
            </p:cNvSpPr>
            <p:nvPr/>
          </p:nvSpPr>
          <p:spPr bwMode="auto">
            <a:xfrm>
              <a:off x="4515242" y="2603848"/>
              <a:ext cx="572092" cy="573477"/>
            </a:xfrm>
            <a:prstGeom prst="ellipse">
              <a:avLst/>
            </a:prstGeom>
            <a:solidFill>
              <a:srgbClr val="C00000"/>
            </a:solidFill>
            <a:ln>
              <a:noFill/>
            </a:ln>
          </p:spPr>
          <p:txBody>
            <a:bodyPr vert="horz" wrap="square" lIns="91440" tIns="45720" rIns="91440" bIns="45720" numCol="1" anchor="t" anchorCtr="0" compatLnSpc="1"/>
            <a:lstStyle/>
            <a:p>
              <a:endParaRPr lang="en-US" sz="2000">
                <a:cs typeface="+mn-ea"/>
                <a:sym typeface="+mn-lt"/>
              </a:endParaRPr>
            </a:p>
          </p:txBody>
        </p:sp>
        <p:sp>
          <p:nvSpPr>
            <p:cNvPr id="36" name="Freeform 19"/>
            <p:cNvSpPr>
              <a:spLocks noEditPoints="1"/>
            </p:cNvSpPr>
            <p:nvPr/>
          </p:nvSpPr>
          <p:spPr bwMode="auto">
            <a:xfrm>
              <a:off x="4620692" y="2727604"/>
              <a:ext cx="298855" cy="317651"/>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37" name="Group 11"/>
          <p:cNvGrpSpPr/>
          <p:nvPr/>
        </p:nvGrpSpPr>
        <p:grpSpPr>
          <a:xfrm>
            <a:off x="7602875" y="3860233"/>
            <a:ext cx="573477" cy="573477"/>
            <a:chOff x="7602875" y="3860233"/>
            <a:chExt cx="573477" cy="573477"/>
          </a:xfrm>
        </p:grpSpPr>
        <p:sp>
          <p:nvSpPr>
            <p:cNvPr id="38" name="Oval 60"/>
            <p:cNvSpPr>
              <a:spLocks noChangeArrowheads="1"/>
            </p:cNvSpPr>
            <p:nvPr/>
          </p:nvSpPr>
          <p:spPr bwMode="auto">
            <a:xfrm>
              <a:off x="7602875" y="3860233"/>
              <a:ext cx="573477" cy="573477"/>
            </a:xfrm>
            <a:prstGeom prst="ellipse">
              <a:avLst/>
            </a:prstGeom>
            <a:solidFill>
              <a:srgbClr val="FF0000"/>
            </a:solidFill>
            <a:ln>
              <a:noFill/>
            </a:ln>
          </p:spPr>
          <p:txBody>
            <a:bodyPr vert="horz" wrap="square" lIns="91440" tIns="45720" rIns="91440" bIns="45720" numCol="1" anchor="t" anchorCtr="0" compatLnSpc="1"/>
            <a:lstStyle/>
            <a:p>
              <a:endParaRPr lang="en-US" sz="2000">
                <a:cs typeface="+mn-ea"/>
                <a:sym typeface="+mn-lt"/>
              </a:endParaRPr>
            </a:p>
          </p:txBody>
        </p:sp>
        <p:sp>
          <p:nvSpPr>
            <p:cNvPr id="39" name="Freeform 29"/>
            <p:cNvSpPr>
              <a:spLocks noEditPoints="1"/>
            </p:cNvSpPr>
            <p:nvPr/>
          </p:nvSpPr>
          <p:spPr bwMode="auto">
            <a:xfrm>
              <a:off x="7713434" y="3958089"/>
              <a:ext cx="352359" cy="37776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0" name="Group 8"/>
          <p:cNvGrpSpPr/>
          <p:nvPr/>
        </p:nvGrpSpPr>
        <p:grpSpPr>
          <a:xfrm>
            <a:off x="5853527" y="1829516"/>
            <a:ext cx="573477" cy="574862"/>
            <a:chOff x="5863052" y="1829516"/>
            <a:chExt cx="573477" cy="574862"/>
          </a:xfrm>
        </p:grpSpPr>
        <p:sp>
          <p:nvSpPr>
            <p:cNvPr id="41" name="Oval 62"/>
            <p:cNvSpPr>
              <a:spLocks noChangeArrowheads="1"/>
            </p:cNvSpPr>
            <p:nvPr/>
          </p:nvSpPr>
          <p:spPr bwMode="auto">
            <a:xfrm>
              <a:off x="5863052" y="1829516"/>
              <a:ext cx="573477" cy="574862"/>
            </a:xfrm>
            <a:prstGeom prst="ellipse">
              <a:avLst/>
            </a:prstGeom>
            <a:solidFill>
              <a:srgbClr val="00B05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42" name="Group 69"/>
            <p:cNvGrpSpPr/>
            <p:nvPr/>
          </p:nvGrpSpPr>
          <p:grpSpPr>
            <a:xfrm>
              <a:off x="5984274" y="1959140"/>
              <a:ext cx="324304" cy="299649"/>
              <a:chOff x="2554288" y="1943100"/>
              <a:chExt cx="542925" cy="501650"/>
            </a:xfrm>
            <a:solidFill>
              <a:schemeClr val="bg1"/>
            </a:solidFill>
          </p:grpSpPr>
          <p:sp>
            <p:nvSpPr>
              <p:cNvPr id="43" name="Freeform 58"/>
              <p:cNvSpPr/>
              <p:nvPr/>
            </p:nvSpPr>
            <p:spPr bwMode="auto">
              <a:xfrm>
                <a:off x="2554288" y="1943100"/>
                <a:ext cx="542925" cy="403225"/>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2" h="2536">
                    <a:moveTo>
                      <a:pt x="1805" y="0"/>
                    </a:moveTo>
                    <a:lnTo>
                      <a:pt x="1879" y="3"/>
                    </a:lnTo>
                    <a:lnTo>
                      <a:pt x="1952" y="12"/>
                    </a:lnTo>
                    <a:lnTo>
                      <a:pt x="2025" y="25"/>
                    </a:lnTo>
                    <a:lnTo>
                      <a:pt x="2095" y="44"/>
                    </a:lnTo>
                    <a:lnTo>
                      <a:pt x="2164" y="68"/>
                    </a:lnTo>
                    <a:lnTo>
                      <a:pt x="2231" y="96"/>
                    </a:lnTo>
                    <a:lnTo>
                      <a:pt x="2296" y="130"/>
                    </a:lnTo>
                    <a:lnTo>
                      <a:pt x="2357" y="168"/>
                    </a:lnTo>
                    <a:lnTo>
                      <a:pt x="2418" y="212"/>
                    </a:lnTo>
                    <a:lnTo>
                      <a:pt x="2474" y="260"/>
                    </a:lnTo>
                    <a:lnTo>
                      <a:pt x="2527" y="312"/>
                    </a:lnTo>
                    <a:lnTo>
                      <a:pt x="2575" y="367"/>
                    </a:lnTo>
                    <a:lnTo>
                      <a:pt x="2619" y="425"/>
                    </a:lnTo>
                    <a:lnTo>
                      <a:pt x="2659" y="486"/>
                    </a:lnTo>
                    <a:lnTo>
                      <a:pt x="2693" y="549"/>
                    </a:lnTo>
                    <a:lnTo>
                      <a:pt x="2723" y="616"/>
                    </a:lnTo>
                    <a:lnTo>
                      <a:pt x="2748" y="683"/>
                    </a:lnTo>
                    <a:lnTo>
                      <a:pt x="2768" y="754"/>
                    </a:lnTo>
                    <a:lnTo>
                      <a:pt x="2782" y="825"/>
                    </a:lnTo>
                    <a:lnTo>
                      <a:pt x="2851" y="846"/>
                    </a:lnTo>
                    <a:lnTo>
                      <a:pt x="2916" y="873"/>
                    </a:lnTo>
                    <a:lnTo>
                      <a:pt x="2979" y="905"/>
                    </a:lnTo>
                    <a:lnTo>
                      <a:pt x="3038" y="943"/>
                    </a:lnTo>
                    <a:lnTo>
                      <a:pt x="3094" y="984"/>
                    </a:lnTo>
                    <a:lnTo>
                      <a:pt x="3146" y="1030"/>
                    </a:lnTo>
                    <a:lnTo>
                      <a:pt x="3195" y="1081"/>
                    </a:lnTo>
                    <a:lnTo>
                      <a:pt x="3240" y="1135"/>
                    </a:lnTo>
                    <a:lnTo>
                      <a:pt x="3280" y="1192"/>
                    </a:lnTo>
                    <a:lnTo>
                      <a:pt x="3317" y="1253"/>
                    </a:lnTo>
                    <a:lnTo>
                      <a:pt x="3347" y="1316"/>
                    </a:lnTo>
                    <a:lnTo>
                      <a:pt x="3373" y="1383"/>
                    </a:lnTo>
                    <a:lnTo>
                      <a:pt x="3394" y="1451"/>
                    </a:lnTo>
                    <a:lnTo>
                      <a:pt x="3409" y="1522"/>
                    </a:lnTo>
                    <a:lnTo>
                      <a:pt x="3419" y="1593"/>
                    </a:lnTo>
                    <a:lnTo>
                      <a:pt x="3422" y="1667"/>
                    </a:lnTo>
                    <a:lnTo>
                      <a:pt x="3420" y="1731"/>
                    </a:lnTo>
                    <a:lnTo>
                      <a:pt x="3412" y="1796"/>
                    </a:lnTo>
                    <a:lnTo>
                      <a:pt x="3400" y="1859"/>
                    </a:lnTo>
                    <a:lnTo>
                      <a:pt x="3383" y="1921"/>
                    </a:lnTo>
                    <a:lnTo>
                      <a:pt x="3362" y="1983"/>
                    </a:lnTo>
                    <a:lnTo>
                      <a:pt x="3337" y="2042"/>
                    </a:lnTo>
                    <a:lnTo>
                      <a:pt x="3307" y="2099"/>
                    </a:lnTo>
                    <a:lnTo>
                      <a:pt x="3273" y="2154"/>
                    </a:lnTo>
                    <a:lnTo>
                      <a:pt x="3235" y="2207"/>
                    </a:lnTo>
                    <a:lnTo>
                      <a:pt x="3192" y="2257"/>
                    </a:lnTo>
                    <a:lnTo>
                      <a:pt x="3146" y="2304"/>
                    </a:lnTo>
                    <a:lnTo>
                      <a:pt x="3096" y="2348"/>
                    </a:lnTo>
                    <a:lnTo>
                      <a:pt x="3045" y="2386"/>
                    </a:lnTo>
                    <a:lnTo>
                      <a:pt x="2991" y="2422"/>
                    </a:lnTo>
                    <a:lnTo>
                      <a:pt x="2934" y="2452"/>
                    </a:lnTo>
                    <a:lnTo>
                      <a:pt x="2876" y="2478"/>
                    </a:lnTo>
                    <a:lnTo>
                      <a:pt x="2816" y="2500"/>
                    </a:lnTo>
                    <a:lnTo>
                      <a:pt x="2754" y="2516"/>
                    </a:lnTo>
                    <a:lnTo>
                      <a:pt x="2692" y="2529"/>
                    </a:lnTo>
                    <a:lnTo>
                      <a:pt x="2628" y="2535"/>
                    </a:lnTo>
                    <a:lnTo>
                      <a:pt x="2099" y="2535"/>
                    </a:lnTo>
                    <a:lnTo>
                      <a:pt x="2077" y="2533"/>
                    </a:lnTo>
                    <a:lnTo>
                      <a:pt x="2057" y="2526"/>
                    </a:lnTo>
                    <a:lnTo>
                      <a:pt x="2039" y="2514"/>
                    </a:lnTo>
                    <a:lnTo>
                      <a:pt x="2025" y="2500"/>
                    </a:lnTo>
                    <a:lnTo>
                      <a:pt x="2013" y="2482"/>
                    </a:lnTo>
                    <a:lnTo>
                      <a:pt x="2006" y="2462"/>
                    </a:lnTo>
                    <a:lnTo>
                      <a:pt x="2004" y="2440"/>
                    </a:lnTo>
                    <a:lnTo>
                      <a:pt x="2006" y="2419"/>
                    </a:lnTo>
                    <a:lnTo>
                      <a:pt x="2013" y="2399"/>
                    </a:lnTo>
                    <a:lnTo>
                      <a:pt x="2025" y="2381"/>
                    </a:lnTo>
                    <a:lnTo>
                      <a:pt x="2039" y="2367"/>
                    </a:lnTo>
                    <a:lnTo>
                      <a:pt x="2057" y="2355"/>
                    </a:lnTo>
                    <a:lnTo>
                      <a:pt x="2077" y="2348"/>
                    </a:lnTo>
                    <a:lnTo>
                      <a:pt x="2099" y="2346"/>
                    </a:lnTo>
                    <a:lnTo>
                      <a:pt x="2617" y="2346"/>
                    </a:lnTo>
                    <a:lnTo>
                      <a:pt x="2681" y="2338"/>
                    </a:lnTo>
                    <a:lnTo>
                      <a:pt x="2741" y="2323"/>
                    </a:lnTo>
                    <a:lnTo>
                      <a:pt x="2800" y="2303"/>
                    </a:lnTo>
                    <a:lnTo>
                      <a:pt x="2856" y="2277"/>
                    </a:lnTo>
                    <a:lnTo>
                      <a:pt x="2910" y="2247"/>
                    </a:lnTo>
                    <a:lnTo>
                      <a:pt x="2961" y="2211"/>
                    </a:lnTo>
                    <a:lnTo>
                      <a:pt x="3008" y="2172"/>
                    </a:lnTo>
                    <a:lnTo>
                      <a:pt x="3052" y="2127"/>
                    </a:lnTo>
                    <a:lnTo>
                      <a:pt x="3091" y="2079"/>
                    </a:lnTo>
                    <a:lnTo>
                      <a:pt x="3126" y="2028"/>
                    </a:lnTo>
                    <a:lnTo>
                      <a:pt x="3158" y="1973"/>
                    </a:lnTo>
                    <a:lnTo>
                      <a:pt x="3184" y="1916"/>
                    </a:lnTo>
                    <a:lnTo>
                      <a:pt x="3204" y="1857"/>
                    </a:lnTo>
                    <a:lnTo>
                      <a:pt x="3219" y="1795"/>
                    </a:lnTo>
                    <a:lnTo>
                      <a:pt x="3228" y="1731"/>
                    </a:lnTo>
                    <a:lnTo>
                      <a:pt x="3231" y="1667"/>
                    </a:lnTo>
                    <a:lnTo>
                      <a:pt x="3228" y="1606"/>
                    </a:lnTo>
                    <a:lnTo>
                      <a:pt x="3221" y="1546"/>
                    </a:lnTo>
                    <a:lnTo>
                      <a:pt x="3208" y="1488"/>
                    </a:lnTo>
                    <a:lnTo>
                      <a:pt x="3190" y="1430"/>
                    </a:lnTo>
                    <a:lnTo>
                      <a:pt x="3167" y="1375"/>
                    </a:lnTo>
                    <a:lnTo>
                      <a:pt x="3140" y="1324"/>
                    </a:lnTo>
                    <a:lnTo>
                      <a:pt x="3109" y="1274"/>
                    </a:lnTo>
                    <a:lnTo>
                      <a:pt x="3075" y="1227"/>
                    </a:lnTo>
                    <a:lnTo>
                      <a:pt x="3036" y="1184"/>
                    </a:lnTo>
                    <a:lnTo>
                      <a:pt x="2993" y="1144"/>
                    </a:lnTo>
                    <a:lnTo>
                      <a:pt x="2949" y="1109"/>
                    </a:lnTo>
                    <a:lnTo>
                      <a:pt x="2900" y="1077"/>
                    </a:lnTo>
                    <a:lnTo>
                      <a:pt x="2849" y="1048"/>
                    </a:lnTo>
                    <a:lnTo>
                      <a:pt x="2796" y="1026"/>
                    </a:lnTo>
                    <a:lnTo>
                      <a:pt x="2740" y="1008"/>
                    </a:lnTo>
                    <a:lnTo>
                      <a:pt x="2682" y="996"/>
                    </a:lnTo>
                    <a:lnTo>
                      <a:pt x="2662" y="989"/>
                    </a:lnTo>
                    <a:lnTo>
                      <a:pt x="2644" y="980"/>
                    </a:lnTo>
                    <a:lnTo>
                      <a:pt x="2629" y="966"/>
                    </a:lnTo>
                    <a:lnTo>
                      <a:pt x="2616" y="950"/>
                    </a:lnTo>
                    <a:lnTo>
                      <a:pt x="2608" y="931"/>
                    </a:lnTo>
                    <a:lnTo>
                      <a:pt x="2604" y="910"/>
                    </a:lnTo>
                    <a:lnTo>
                      <a:pt x="2594" y="843"/>
                    </a:lnTo>
                    <a:lnTo>
                      <a:pt x="2579" y="778"/>
                    </a:lnTo>
                    <a:lnTo>
                      <a:pt x="2559" y="714"/>
                    </a:lnTo>
                    <a:lnTo>
                      <a:pt x="2535" y="654"/>
                    </a:lnTo>
                    <a:lnTo>
                      <a:pt x="2505" y="596"/>
                    </a:lnTo>
                    <a:lnTo>
                      <a:pt x="2472" y="541"/>
                    </a:lnTo>
                    <a:lnTo>
                      <a:pt x="2433" y="489"/>
                    </a:lnTo>
                    <a:lnTo>
                      <a:pt x="2392" y="440"/>
                    </a:lnTo>
                    <a:lnTo>
                      <a:pt x="2346" y="396"/>
                    </a:lnTo>
                    <a:lnTo>
                      <a:pt x="2296" y="354"/>
                    </a:lnTo>
                    <a:lnTo>
                      <a:pt x="2244" y="317"/>
                    </a:lnTo>
                    <a:lnTo>
                      <a:pt x="2189" y="285"/>
                    </a:lnTo>
                    <a:lnTo>
                      <a:pt x="2131" y="255"/>
                    </a:lnTo>
                    <a:lnTo>
                      <a:pt x="2069" y="233"/>
                    </a:lnTo>
                    <a:lnTo>
                      <a:pt x="2007" y="214"/>
                    </a:lnTo>
                    <a:lnTo>
                      <a:pt x="1942" y="199"/>
                    </a:lnTo>
                    <a:lnTo>
                      <a:pt x="1875" y="191"/>
                    </a:lnTo>
                    <a:lnTo>
                      <a:pt x="1806" y="189"/>
                    </a:lnTo>
                    <a:lnTo>
                      <a:pt x="1740" y="191"/>
                    </a:lnTo>
                    <a:lnTo>
                      <a:pt x="1676" y="199"/>
                    </a:lnTo>
                    <a:lnTo>
                      <a:pt x="1612" y="213"/>
                    </a:lnTo>
                    <a:lnTo>
                      <a:pt x="1551" y="231"/>
                    </a:lnTo>
                    <a:lnTo>
                      <a:pt x="1490" y="253"/>
                    </a:lnTo>
                    <a:lnTo>
                      <a:pt x="1432" y="281"/>
                    </a:lnTo>
                    <a:lnTo>
                      <a:pt x="1377" y="314"/>
                    </a:lnTo>
                    <a:lnTo>
                      <a:pt x="1324" y="350"/>
                    </a:lnTo>
                    <a:lnTo>
                      <a:pt x="1275" y="390"/>
                    </a:lnTo>
                    <a:lnTo>
                      <a:pt x="1229" y="434"/>
                    </a:lnTo>
                    <a:lnTo>
                      <a:pt x="1186" y="483"/>
                    </a:lnTo>
                    <a:lnTo>
                      <a:pt x="1146" y="534"/>
                    </a:lnTo>
                    <a:lnTo>
                      <a:pt x="1112" y="589"/>
                    </a:lnTo>
                    <a:lnTo>
                      <a:pt x="1081" y="648"/>
                    </a:lnTo>
                    <a:lnTo>
                      <a:pt x="1071" y="664"/>
                    </a:lnTo>
                    <a:lnTo>
                      <a:pt x="1057" y="679"/>
                    </a:lnTo>
                    <a:lnTo>
                      <a:pt x="1040" y="690"/>
                    </a:lnTo>
                    <a:lnTo>
                      <a:pt x="1022" y="698"/>
                    </a:lnTo>
                    <a:lnTo>
                      <a:pt x="1003" y="702"/>
                    </a:lnTo>
                    <a:lnTo>
                      <a:pt x="982" y="701"/>
                    </a:lnTo>
                    <a:lnTo>
                      <a:pt x="962" y="696"/>
                    </a:lnTo>
                    <a:lnTo>
                      <a:pt x="924" y="684"/>
                    </a:lnTo>
                    <a:lnTo>
                      <a:pt x="883" y="677"/>
                    </a:lnTo>
                    <a:lnTo>
                      <a:pt x="842" y="675"/>
                    </a:lnTo>
                    <a:lnTo>
                      <a:pt x="794" y="678"/>
                    </a:lnTo>
                    <a:lnTo>
                      <a:pt x="748" y="687"/>
                    </a:lnTo>
                    <a:lnTo>
                      <a:pt x="705" y="703"/>
                    </a:lnTo>
                    <a:lnTo>
                      <a:pt x="664" y="723"/>
                    </a:lnTo>
                    <a:lnTo>
                      <a:pt x="627" y="748"/>
                    </a:lnTo>
                    <a:lnTo>
                      <a:pt x="593" y="778"/>
                    </a:lnTo>
                    <a:lnTo>
                      <a:pt x="563" y="812"/>
                    </a:lnTo>
                    <a:lnTo>
                      <a:pt x="538" y="849"/>
                    </a:lnTo>
                    <a:lnTo>
                      <a:pt x="518" y="890"/>
                    </a:lnTo>
                    <a:lnTo>
                      <a:pt x="502" y="933"/>
                    </a:lnTo>
                    <a:lnTo>
                      <a:pt x="493" y="979"/>
                    </a:lnTo>
                    <a:lnTo>
                      <a:pt x="490" y="1027"/>
                    </a:lnTo>
                    <a:lnTo>
                      <a:pt x="492" y="1068"/>
                    </a:lnTo>
                    <a:lnTo>
                      <a:pt x="499" y="1109"/>
                    </a:lnTo>
                    <a:lnTo>
                      <a:pt x="510" y="1148"/>
                    </a:lnTo>
                    <a:lnTo>
                      <a:pt x="516" y="1170"/>
                    </a:lnTo>
                    <a:lnTo>
                      <a:pt x="516" y="1192"/>
                    </a:lnTo>
                    <a:lnTo>
                      <a:pt x="511" y="1212"/>
                    </a:lnTo>
                    <a:lnTo>
                      <a:pt x="501" y="1232"/>
                    </a:lnTo>
                    <a:lnTo>
                      <a:pt x="487" y="1249"/>
                    </a:lnTo>
                    <a:lnTo>
                      <a:pt x="469" y="1263"/>
                    </a:lnTo>
                    <a:lnTo>
                      <a:pt x="424" y="1292"/>
                    </a:lnTo>
                    <a:lnTo>
                      <a:pt x="382" y="1326"/>
                    </a:lnTo>
                    <a:lnTo>
                      <a:pt x="344" y="1363"/>
                    </a:lnTo>
                    <a:lnTo>
                      <a:pt x="309" y="1402"/>
                    </a:lnTo>
                    <a:lnTo>
                      <a:pt x="279" y="1446"/>
                    </a:lnTo>
                    <a:lnTo>
                      <a:pt x="253" y="1492"/>
                    </a:lnTo>
                    <a:lnTo>
                      <a:pt x="231" y="1539"/>
                    </a:lnTo>
                    <a:lnTo>
                      <a:pt x="213" y="1589"/>
                    </a:lnTo>
                    <a:lnTo>
                      <a:pt x="201" y="1641"/>
                    </a:lnTo>
                    <a:lnTo>
                      <a:pt x="192" y="1694"/>
                    </a:lnTo>
                    <a:lnTo>
                      <a:pt x="190" y="1748"/>
                    </a:lnTo>
                    <a:lnTo>
                      <a:pt x="193" y="1808"/>
                    </a:lnTo>
                    <a:lnTo>
                      <a:pt x="203" y="1868"/>
                    </a:lnTo>
                    <a:lnTo>
                      <a:pt x="217" y="1927"/>
                    </a:lnTo>
                    <a:lnTo>
                      <a:pt x="238" y="1983"/>
                    </a:lnTo>
                    <a:lnTo>
                      <a:pt x="263" y="2036"/>
                    </a:lnTo>
                    <a:lnTo>
                      <a:pt x="293" y="2086"/>
                    </a:lnTo>
                    <a:lnTo>
                      <a:pt x="328" y="2133"/>
                    </a:lnTo>
                    <a:lnTo>
                      <a:pt x="367" y="2177"/>
                    </a:lnTo>
                    <a:lnTo>
                      <a:pt x="408" y="2216"/>
                    </a:lnTo>
                    <a:lnTo>
                      <a:pt x="454" y="2251"/>
                    </a:lnTo>
                    <a:lnTo>
                      <a:pt x="503" y="2282"/>
                    </a:lnTo>
                    <a:lnTo>
                      <a:pt x="554" y="2307"/>
                    </a:lnTo>
                    <a:lnTo>
                      <a:pt x="608" y="2326"/>
                    </a:lnTo>
                    <a:lnTo>
                      <a:pt x="663" y="2340"/>
                    </a:lnTo>
                    <a:lnTo>
                      <a:pt x="719" y="2346"/>
                    </a:lnTo>
                    <a:lnTo>
                      <a:pt x="1322" y="2346"/>
                    </a:lnTo>
                    <a:lnTo>
                      <a:pt x="1344" y="2349"/>
                    </a:lnTo>
                    <a:lnTo>
                      <a:pt x="1364" y="2356"/>
                    </a:lnTo>
                    <a:lnTo>
                      <a:pt x="1381" y="2367"/>
                    </a:lnTo>
                    <a:lnTo>
                      <a:pt x="1396" y="2381"/>
                    </a:lnTo>
                    <a:lnTo>
                      <a:pt x="1407" y="2399"/>
                    </a:lnTo>
                    <a:lnTo>
                      <a:pt x="1415" y="2420"/>
                    </a:lnTo>
                    <a:lnTo>
                      <a:pt x="1417" y="2441"/>
                    </a:lnTo>
                    <a:lnTo>
                      <a:pt x="1415" y="2463"/>
                    </a:lnTo>
                    <a:lnTo>
                      <a:pt x="1407" y="2483"/>
                    </a:lnTo>
                    <a:lnTo>
                      <a:pt x="1396" y="2501"/>
                    </a:lnTo>
                    <a:lnTo>
                      <a:pt x="1381" y="2515"/>
                    </a:lnTo>
                    <a:lnTo>
                      <a:pt x="1364" y="2527"/>
                    </a:lnTo>
                    <a:lnTo>
                      <a:pt x="1344" y="2534"/>
                    </a:lnTo>
                    <a:lnTo>
                      <a:pt x="1322" y="2536"/>
                    </a:lnTo>
                    <a:lnTo>
                      <a:pt x="711" y="2536"/>
                    </a:lnTo>
                    <a:lnTo>
                      <a:pt x="648" y="2530"/>
                    </a:lnTo>
                    <a:lnTo>
                      <a:pt x="586" y="2517"/>
                    </a:lnTo>
                    <a:lnTo>
                      <a:pt x="525" y="2500"/>
                    </a:lnTo>
                    <a:lnTo>
                      <a:pt x="466" y="2476"/>
                    </a:lnTo>
                    <a:lnTo>
                      <a:pt x="408" y="2448"/>
                    </a:lnTo>
                    <a:lnTo>
                      <a:pt x="353" y="2413"/>
                    </a:lnTo>
                    <a:lnTo>
                      <a:pt x="301" y="2374"/>
                    </a:lnTo>
                    <a:lnTo>
                      <a:pt x="252" y="2330"/>
                    </a:lnTo>
                    <a:lnTo>
                      <a:pt x="205" y="2282"/>
                    </a:lnTo>
                    <a:lnTo>
                      <a:pt x="163" y="2231"/>
                    </a:lnTo>
                    <a:lnTo>
                      <a:pt x="126" y="2177"/>
                    </a:lnTo>
                    <a:lnTo>
                      <a:pt x="93" y="2120"/>
                    </a:lnTo>
                    <a:lnTo>
                      <a:pt x="64" y="2062"/>
                    </a:lnTo>
                    <a:lnTo>
                      <a:pt x="42" y="2001"/>
                    </a:lnTo>
                    <a:lnTo>
                      <a:pt x="24" y="1940"/>
                    </a:lnTo>
                    <a:lnTo>
                      <a:pt x="10" y="1877"/>
                    </a:lnTo>
                    <a:lnTo>
                      <a:pt x="3" y="1813"/>
                    </a:lnTo>
                    <a:lnTo>
                      <a:pt x="0" y="1748"/>
                    </a:lnTo>
                    <a:lnTo>
                      <a:pt x="3" y="1683"/>
                    </a:lnTo>
                    <a:lnTo>
                      <a:pt x="11" y="1618"/>
                    </a:lnTo>
                    <a:lnTo>
                      <a:pt x="25" y="1556"/>
                    </a:lnTo>
                    <a:lnTo>
                      <a:pt x="45" y="1495"/>
                    </a:lnTo>
                    <a:lnTo>
                      <a:pt x="69" y="1436"/>
                    </a:lnTo>
                    <a:lnTo>
                      <a:pt x="98" y="1379"/>
                    </a:lnTo>
                    <a:lnTo>
                      <a:pt x="132" y="1325"/>
                    </a:lnTo>
                    <a:lnTo>
                      <a:pt x="170" y="1274"/>
                    </a:lnTo>
                    <a:lnTo>
                      <a:pt x="213" y="1225"/>
                    </a:lnTo>
                    <a:lnTo>
                      <a:pt x="260" y="1181"/>
                    </a:lnTo>
                    <a:lnTo>
                      <a:pt x="311" y="1141"/>
                    </a:lnTo>
                    <a:lnTo>
                      <a:pt x="305" y="1103"/>
                    </a:lnTo>
                    <a:lnTo>
                      <a:pt x="301" y="1066"/>
                    </a:lnTo>
                    <a:lnTo>
                      <a:pt x="299" y="1028"/>
                    </a:lnTo>
                    <a:lnTo>
                      <a:pt x="302" y="970"/>
                    </a:lnTo>
                    <a:lnTo>
                      <a:pt x="312" y="913"/>
                    </a:lnTo>
                    <a:lnTo>
                      <a:pt x="327" y="857"/>
                    </a:lnTo>
                    <a:lnTo>
                      <a:pt x="348" y="805"/>
                    </a:lnTo>
                    <a:lnTo>
                      <a:pt x="374" y="755"/>
                    </a:lnTo>
                    <a:lnTo>
                      <a:pt x="404" y="708"/>
                    </a:lnTo>
                    <a:lnTo>
                      <a:pt x="440" y="665"/>
                    </a:lnTo>
                    <a:lnTo>
                      <a:pt x="479" y="626"/>
                    </a:lnTo>
                    <a:lnTo>
                      <a:pt x="522" y="591"/>
                    </a:lnTo>
                    <a:lnTo>
                      <a:pt x="569" y="561"/>
                    </a:lnTo>
                    <a:lnTo>
                      <a:pt x="618" y="535"/>
                    </a:lnTo>
                    <a:lnTo>
                      <a:pt x="671" y="514"/>
                    </a:lnTo>
                    <a:lnTo>
                      <a:pt x="725" y="499"/>
                    </a:lnTo>
                    <a:lnTo>
                      <a:pt x="784" y="490"/>
                    </a:lnTo>
                    <a:lnTo>
                      <a:pt x="842" y="486"/>
                    </a:lnTo>
                    <a:lnTo>
                      <a:pt x="895" y="489"/>
                    </a:lnTo>
                    <a:lnTo>
                      <a:pt x="946" y="496"/>
                    </a:lnTo>
                    <a:lnTo>
                      <a:pt x="982" y="439"/>
                    </a:lnTo>
                    <a:lnTo>
                      <a:pt x="1021" y="384"/>
                    </a:lnTo>
                    <a:lnTo>
                      <a:pt x="1063" y="333"/>
                    </a:lnTo>
                    <a:lnTo>
                      <a:pt x="1110" y="285"/>
                    </a:lnTo>
                    <a:lnTo>
                      <a:pt x="1160" y="239"/>
                    </a:lnTo>
                    <a:lnTo>
                      <a:pt x="1212" y="197"/>
                    </a:lnTo>
                    <a:lnTo>
                      <a:pt x="1268" y="158"/>
                    </a:lnTo>
                    <a:lnTo>
                      <a:pt x="1329" y="122"/>
                    </a:lnTo>
                    <a:lnTo>
                      <a:pt x="1393" y="90"/>
                    </a:lnTo>
                    <a:lnTo>
                      <a:pt x="1457" y="62"/>
                    </a:lnTo>
                    <a:lnTo>
                      <a:pt x="1525" y="41"/>
                    </a:lnTo>
                    <a:lnTo>
                      <a:pt x="1593" y="23"/>
                    </a:lnTo>
                    <a:lnTo>
                      <a:pt x="1663" y="10"/>
                    </a:lnTo>
                    <a:lnTo>
                      <a:pt x="1734" y="3"/>
                    </a:lnTo>
                    <a:lnTo>
                      <a:pt x="180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44" name="Freeform 59"/>
              <p:cNvSpPr/>
              <p:nvPr/>
            </p:nvSpPr>
            <p:spPr bwMode="auto">
              <a:xfrm>
                <a:off x="2730500" y="2130425"/>
                <a:ext cx="190500" cy="314325"/>
              </a:xfrm>
              <a:custGeom>
                <a:avLst/>
                <a:gdLst>
                  <a:gd name="T0" fmla="*/ 597 w 1194"/>
                  <a:gd name="T1" fmla="*/ 0 h 1985"/>
                  <a:gd name="T2" fmla="*/ 616 w 1194"/>
                  <a:gd name="T3" fmla="*/ 1 h 1985"/>
                  <a:gd name="T4" fmla="*/ 633 w 1194"/>
                  <a:gd name="T5" fmla="*/ 7 h 1985"/>
                  <a:gd name="T6" fmla="*/ 650 w 1194"/>
                  <a:gd name="T7" fmla="*/ 16 h 1985"/>
                  <a:gd name="T8" fmla="*/ 664 w 1194"/>
                  <a:gd name="T9" fmla="*/ 28 h 1985"/>
                  <a:gd name="T10" fmla="*/ 1167 w 1194"/>
                  <a:gd name="T11" fmla="*/ 530 h 1985"/>
                  <a:gd name="T12" fmla="*/ 1181 w 1194"/>
                  <a:gd name="T13" fmla="*/ 547 h 1985"/>
                  <a:gd name="T14" fmla="*/ 1190 w 1194"/>
                  <a:gd name="T15" fmla="*/ 567 h 1985"/>
                  <a:gd name="T16" fmla="*/ 1194 w 1194"/>
                  <a:gd name="T17" fmla="*/ 587 h 1985"/>
                  <a:gd name="T18" fmla="*/ 1194 w 1194"/>
                  <a:gd name="T19" fmla="*/ 607 h 1985"/>
                  <a:gd name="T20" fmla="*/ 1190 w 1194"/>
                  <a:gd name="T21" fmla="*/ 628 h 1985"/>
                  <a:gd name="T22" fmla="*/ 1181 w 1194"/>
                  <a:gd name="T23" fmla="*/ 647 h 1985"/>
                  <a:gd name="T24" fmla="*/ 1167 w 1194"/>
                  <a:gd name="T25" fmla="*/ 664 h 1985"/>
                  <a:gd name="T26" fmla="*/ 1150 w 1194"/>
                  <a:gd name="T27" fmla="*/ 678 h 1985"/>
                  <a:gd name="T28" fmla="*/ 1131 w 1194"/>
                  <a:gd name="T29" fmla="*/ 687 h 1985"/>
                  <a:gd name="T30" fmla="*/ 1110 w 1194"/>
                  <a:gd name="T31" fmla="*/ 691 h 1985"/>
                  <a:gd name="T32" fmla="*/ 1090 w 1194"/>
                  <a:gd name="T33" fmla="*/ 691 h 1985"/>
                  <a:gd name="T34" fmla="*/ 1070 w 1194"/>
                  <a:gd name="T35" fmla="*/ 687 h 1985"/>
                  <a:gd name="T36" fmla="*/ 1050 w 1194"/>
                  <a:gd name="T37" fmla="*/ 678 h 1985"/>
                  <a:gd name="T38" fmla="*/ 1033 w 1194"/>
                  <a:gd name="T39" fmla="*/ 664 h 1985"/>
                  <a:gd name="T40" fmla="*/ 692 w 1194"/>
                  <a:gd name="T41" fmla="*/ 324 h 1985"/>
                  <a:gd name="T42" fmla="*/ 692 w 1194"/>
                  <a:gd name="T43" fmla="*/ 1889 h 1985"/>
                  <a:gd name="T44" fmla="*/ 689 w 1194"/>
                  <a:gd name="T45" fmla="*/ 1912 h 1985"/>
                  <a:gd name="T46" fmla="*/ 682 w 1194"/>
                  <a:gd name="T47" fmla="*/ 1932 h 1985"/>
                  <a:gd name="T48" fmla="*/ 672 w 1194"/>
                  <a:gd name="T49" fmla="*/ 1949 h 1985"/>
                  <a:gd name="T50" fmla="*/ 657 w 1194"/>
                  <a:gd name="T51" fmla="*/ 1964 h 1985"/>
                  <a:gd name="T52" fmla="*/ 639 w 1194"/>
                  <a:gd name="T53" fmla="*/ 1975 h 1985"/>
                  <a:gd name="T54" fmla="*/ 619 w 1194"/>
                  <a:gd name="T55" fmla="*/ 1982 h 1985"/>
                  <a:gd name="T56" fmla="*/ 597 w 1194"/>
                  <a:gd name="T57" fmla="*/ 1985 h 1985"/>
                  <a:gd name="T58" fmla="*/ 575 w 1194"/>
                  <a:gd name="T59" fmla="*/ 1982 h 1985"/>
                  <a:gd name="T60" fmla="*/ 555 w 1194"/>
                  <a:gd name="T61" fmla="*/ 1975 h 1985"/>
                  <a:gd name="T62" fmla="*/ 538 w 1194"/>
                  <a:gd name="T63" fmla="*/ 1964 h 1985"/>
                  <a:gd name="T64" fmla="*/ 523 w 1194"/>
                  <a:gd name="T65" fmla="*/ 1949 h 1985"/>
                  <a:gd name="T66" fmla="*/ 512 w 1194"/>
                  <a:gd name="T67" fmla="*/ 1932 h 1985"/>
                  <a:gd name="T68" fmla="*/ 504 w 1194"/>
                  <a:gd name="T69" fmla="*/ 1912 h 1985"/>
                  <a:gd name="T70" fmla="*/ 502 w 1194"/>
                  <a:gd name="T71" fmla="*/ 1889 h 1985"/>
                  <a:gd name="T72" fmla="*/ 502 w 1194"/>
                  <a:gd name="T73" fmla="*/ 324 h 1985"/>
                  <a:gd name="T74" fmla="*/ 161 w 1194"/>
                  <a:gd name="T75" fmla="*/ 664 h 1985"/>
                  <a:gd name="T76" fmla="*/ 146 w 1194"/>
                  <a:gd name="T77" fmla="*/ 677 h 1985"/>
                  <a:gd name="T78" fmla="*/ 129 w 1194"/>
                  <a:gd name="T79" fmla="*/ 685 h 1985"/>
                  <a:gd name="T80" fmla="*/ 112 w 1194"/>
                  <a:gd name="T81" fmla="*/ 690 h 1985"/>
                  <a:gd name="T82" fmla="*/ 94 w 1194"/>
                  <a:gd name="T83" fmla="*/ 692 h 1985"/>
                  <a:gd name="T84" fmla="*/ 76 w 1194"/>
                  <a:gd name="T85" fmla="*/ 690 h 1985"/>
                  <a:gd name="T86" fmla="*/ 58 w 1194"/>
                  <a:gd name="T87" fmla="*/ 685 h 1985"/>
                  <a:gd name="T88" fmla="*/ 42 w 1194"/>
                  <a:gd name="T89" fmla="*/ 677 h 1985"/>
                  <a:gd name="T90" fmla="*/ 27 w 1194"/>
                  <a:gd name="T91" fmla="*/ 664 h 1985"/>
                  <a:gd name="T92" fmla="*/ 14 w 1194"/>
                  <a:gd name="T93" fmla="*/ 647 h 1985"/>
                  <a:gd name="T94" fmla="*/ 4 w 1194"/>
                  <a:gd name="T95" fmla="*/ 628 h 1985"/>
                  <a:gd name="T96" fmla="*/ 0 w 1194"/>
                  <a:gd name="T97" fmla="*/ 607 h 1985"/>
                  <a:gd name="T98" fmla="*/ 0 w 1194"/>
                  <a:gd name="T99" fmla="*/ 587 h 1985"/>
                  <a:gd name="T100" fmla="*/ 4 w 1194"/>
                  <a:gd name="T101" fmla="*/ 567 h 1985"/>
                  <a:gd name="T102" fmla="*/ 14 w 1194"/>
                  <a:gd name="T103" fmla="*/ 547 h 1985"/>
                  <a:gd name="T104" fmla="*/ 27 w 1194"/>
                  <a:gd name="T105" fmla="*/ 530 h 1985"/>
                  <a:gd name="T106" fmla="*/ 530 w 1194"/>
                  <a:gd name="T107" fmla="*/ 28 h 1985"/>
                  <a:gd name="T108" fmla="*/ 545 w 1194"/>
                  <a:gd name="T109" fmla="*/ 16 h 1985"/>
                  <a:gd name="T110" fmla="*/ 562 w 1194"/>
                  <a:gd name="T111" fmla="*/ 6 h 1985"/>
                  <a:gd name="T112" fmla="*/ 579 w 1194"/>
                  <a:gd name="T113" fmla="*/ 1 h 1985"/>
                  <a:gd name="T114" fmla="*/ 597 w 1194"/>
                  <a:gd name="T115" fmla="*/ 0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985">
                    <a:moveTo>
                      <a:pt x="597" y="0"/>
                    </a:moveTo>
                    <a:lnTo>
                      <a:pt x="616" y="1"/>
                    </a:lnTo>
                    <a:lnTo>
                      <a:pt x="633" y="7"/>
                    </a:lnTo>
                    <a:lnTo>
                      <a:pt x="650" y="16"/>
                    </a:lnTo>
                    <a:lnTo>
                      <a:pt x="664" y="28"/>
                    </a:lnTo>
                    <a:lnTo>
                      <a:pt x="1167" y="530"/>
                    </a:lnTo>
                    <a:lnTo>
                      <a:pt x="1181" y="547"/>
                    </a:lnTo>
                    <a:lnTo>
                      <a:pt x="1190" y="567"/>
                    </a:lnTo>
                    <a:lnTo>
                      <a:pt x="1194" y="587"/>
                    </a:lnTo>
                    <a:lnTo>
                      <a:pt x="1194" y="607"/>
                    </a:lnTo>
                    <a:lnTo>
                      <a:pt x="1190" y="628"/>
                    </a:lnTo>
                    <a:lnTo>
                      <a:pt x="1181" y="647"/>
                    </a:lnTo>
                    <a:lnTo>
                      <a:pt x="1167" y="664"/>
                    </a:lnTo>
                    <a:lnTo>
                      <a:pt x="1150" y="678"/>
                    </a:lnTo>
                    <a:lnTo>
                      <a:pt x="1131" y="687"/>
                    </a:lnTo>
                    <a:lnTo>
                      <a:pt x="1110" y="691"/>
                    </a:lnTo>
                    <a:lnTo>
                      <a:pt x="1090" y="691"/>
                    </a:lnTo>
                    <a:lnTo>
                      <a:pt x="1070" y="687"/>
                    </a:lnTo>
                    <a:lnTo>
                      <a:pt x="1050" y="678"/>
                    </a:lnTo>
                    <a:lnTo>
                      <a:pt x="1033" y="664"/>
                    </a:lnTo>
                    <a:lnTo>
                      <a:pt x="692" y="324"/>
                    </a:lnTo>
                    <a:lnTo>
                      <a:pt x="692" y="1889"/>
                    </a:lnTo>
                    <a:lnTo>
                      <a:pt x="689" y="1912"/>
                    </a:lnTo>
                    <a:lnTo>
                      <a:pt x="682" y="1932"/>
                    </a:lnTo>
                    <a:lnTo>
                      <a:pt x="672" y="1949"/>
                    </a:lnTo>
                    <a:lnTo>
                      <a:pt x="657" y="1964"/>
                    </a:lnTo>
                    <a:lnTo>
                      <a:pt x="639" y="1975"/>
                    </a:lnTo>
                    <a:lnTo>
                      <a:pt x="619" y="1982"/>
                    </a:lnTo>
                    <a:lnTo>
                      <a:pt x="597" y="1985"/>
                    </a:lnTo>
                    <a:lnTo>
                      <a:pt x="575" y="1982"/>
                    </a:lnTo>
                    <a:lnTo>
                      <a:pt x="555" y="1975"/>
                    </a:lnTo>
                    <a:lnTo>
                      <a:pt x="538" y="1964"/>
                    </a:lnTo>
                    <a:lnTo>
                      <a:pt x="523" y="1949"/>
                    </a:lnTo>
                    <a:lnTo>
                      <a:pt x="512" y="1932"/>
                    </a:lnTo>
                    <a:lnTo>
                      <a:pt x="504" y="1912"/>
                    </a:lnTo>
                    <a:lnTo>
                      <a:pt x="502" y="1889"/>
                    </a:lnTo>
                    <a:lnTo>
                      <a:pt x="502" y="324"/>
                    </a:lnTo>
                    <a:lnTo>
                      <a:pt x="161" y="664"/>
                    </a:lnTo>
                    <a:lnTo>
                      <a:pt x="146" y="677"/>
                    </a:lnTo>
                    <a:lnTo>
                      <a:pt x="129" y="685"/>
                    </a:lnTo>
                    <a:lnTo>
                      <a:pt x="112" y="690"/>
                    </a:lnTo>
                    <a:lnTo>
                      <a:pt x="94" y="692"/>
                    </a:lnTo>
                    <a:lnTo>
                      <a:pt x="76" y="690"/>
                    </a:lnTo>
                    <a:lnTo>
                      <a:pt x="58" y="685"/>
                    </a:lnTo>
                    <a:lnTo>
                      <a:pt x="42" y="677"/>
                    </a:lnTo>
                    <a:lnTo>
                      <a:pt x="27" y="664"/>
                    </a:lnTo>
                    <a:lnTo>
                      <a:pt x="14" y="647"/>
                    </a:lnTo>
                    <a:lnTo>
                      <a:pt x="4" y="628"/>
                    </a:lnTo>
                    <a:lnTo>
                      <a:pt x="0" y="607"/>
                    </a:lnTo>
                    <a:lnTo>
                      <a:pt x="0" y="587"/>
                    </a:lnTo>
                    <a:lnTo>
                      <a:pt x="4" y="567"/>
                    </a:lnTo>
                    <a:lnTo>
                      <a:pt x="14" y="547"/>
                    </a:lnTo>
                    <a:lnTo>
                      <a:pt x="27" y="530"/>
                    </a:lnTo>
                    <a:lnTo>
                      <a:pt x="530" y="28"/>
                    </a:lnTo>
                    <a:lnTo>
                      <a:pt x="545" y="16"/>
                    </a:lnTo>
                    <a:lnTo>
                      <a:pt x="562" y="6"/>
                    </a:lnTo>
                    <a:lnTo>
                      <a:pt x="579" y="1"/>
                    </a:lnTo>
                    <a:lnTo>
                      <a:pt x="59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45" name="Group 4"/>
          <p:cNvGrpSpPr/>
          <p:nvPr/>
        </p:nvGrpSpPr>
        <p:grpSpPr>
          <a:xfrm>
            <a:off x="3990248" y="4390039"/>
            <a:ext cx="574863" cy="572092"/>
            <a:chOff x="3990248" y="4267484"/>
            <a:chExt cx="574863" cy="572092"/>
          </a:xfrm>
        </p:grpSpPr>
        <p:sp>
          <p:nvSpPr>
            <p:cNvPr id="46" name="Oval 65"/>
            <p:cNvSpPr>
              <a:spLocks noChangeArrowheads="1"/>
            </p:cNvSpPr>
            <p:nvPr/>
          </p:nvSpPr>
          <p:spPr bwMode="auto">
            <a:xfrm>
              <a:off x="3990248" y="4267484"/>
              <a:ext cx="574863" cy="572092"/>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47" name="Freeform 184"/>
            <p:cNvSpPr>
              <a:spLocks noEditPoints="1"/>
            </p:cNvSpPr>
            <p:nvPr/>
          </p:nvSpPr>
          <p:spPr bwMode="auto">
            <a:xfrm>
              <a:off x="4140624" y="4412283"/>
              <a:ext cx="274111" cy="282494"/>
            </a:xfrm>
            <a:custGeom>
              <a:avLst/>
              <a:gdLst>
                <a:gd name="T0" fmla="*/ 189 w 3269"/>
                <a:gd name="T1" fmla="*/ 1902 h 3367"/>
                <a:gd name="T2" fmla="*/ 293 w 3269"/>
                <a:gd name="T3" fmla="*/ 3150 h 3367"/>
                <a:gd name="T4" fmla="*/ 822 w 3269"/>
                <a:gd name="T5" fmla="*/ 3070 h 3367"/>
                <a:gd name="T6" fmla="*/ 745 w 3269"/>
                <a:gd name="T7" fmla="*/ 1802 h 3367"/>
                <a:gd name="T8" fmla="*/ 1767 w 3269"/>
                <a:gd name="T9" fmla="*/ 301 h 3367"/>
                <a:gd name="T10" fmla="*/ 1763 w 3269"/>
                <a:gd name="T11" fmla="*/ 459 h 3367"/>
                <a:gd name="T12" fmla="*/ 1662 w 3269"/>
                <a:gd name="T13" fmla="*/ 709 h 3367"/>
                <a:gd name="T14" fmla="*/ 1472 w 3269"/>
                <a:gd name="T15" fmla="*/ 1107 h 3367"/>
                <a:gd name="T16" fmla="*/ 1229 w 3269"/>
                <a:gd name="T17" fmla="*/ 1478 h 3367"/>
                <a:gd name="T18" fmla="*/ 1025 w 3269"/>
                <a:gd name="T19" fmla="*/ 1741 h 3367"/>
                <a:gd name="T20" fmla="*/ 1012 w 3269"/>
                <a:gd name="T21" fmla="*/ 3078 h 3367"/>
                <a:gd name="T22" fmla="*/ 1160 w 3269"/>
                <a:gd name="T23" fmla="*/ 3127 h 3367"/>
                <a:gd name="T24" fmla="*/ 1537 w 3269"/>
                <a:gd name="T25" fmla="*/ 3158 h 3367"/>
                <a:gd name="T26" fmla="*/ 2003 w 3269"/>
                <a:gd name="T27" fmla="*/ 3167 h 3367"/>
                <a:gd name="T28" fmla="*/ 2516 w 3269"/>
                <a:gd name="T29" fmla="*/ 3152 h 3367"/>
                <a:gd name="T30" fmla="*/ 2827 w 3269"/>
                <a:gd name="T31" fmla="*/ 2972 h 3367"/>
                <a:gd name="T32" fmla="*/ 2849 w 3269"/>
                <a:gd name="T33" fmla="*/ 2801 h 3367"/>
                <a:gd name="T34" fmla="*/ 2879 w 3269"/>
                <a:gd name="T35" fmla="*/ 2683 h 3367"/>
                <a:gd name="T36" fmla="*/ 3008 w 3269"/>
                <a:gd name="T37" fmla="*/ 2414 h 3367"/>
                <a:gd name="T38" fmla="*/ 2969 w 3269"/>
                <a:gd name="T39" fmla="*/ 2303 h 3367"/>
                <a:gd name="T40" fmla="*/ 3067 w 3269"/>
                <a:gd name="T41" fmla="*/ 2093 h 3367"/>
                <a:gd name="T42" fmla="*/ 3034 w 3269"/>
                <a:gd name="T43" fmla="*/ 1892 h 3367"/>
                <a:gd name="T44" fmla="*/ 2969 w 3269"/>
                <a:gd name="T45" fmla="*/ 1795 h 3367"/>
                <a:gd name="T46" fmla="*/ 3011 w 3269"/>
                <a:gd name="T47" fmla="*/ 1668 h 3367"/>
                <a:gd name="T48" fmla="*/ 2960 w 3269"/>
                <a:gd name="T49" fmla="*/ 1473 h 3367"/>
                <a:gd name="T50" fmla="*/ 2668 w 3269"/>
                <a:gd name="T51" fmla="*/ 1388 h 3367"/>
                <a:gd name="T52" fmla="*/ 2301 w 3269"/>
                <a:gd name="T53" fmla="*/ 1412 h 3367"/>
                <a:gd name="T54" fmla="*/ 2049 w 3269"/>
                <a:gd name="T55" fmla="*/ 1462 h 3367"/>
                <a:gd name="T56" fmla="*/ 1895 w 3269"/>
                <a:gd name="T57" fmla="*/ 1362 h 3367"/>
                <a:gd name="T58" fmla="*/ 1901 w 3269"/>
                <a:gd name="T59" fmla="*/ 1047 h 3367"/>
                <a:gd name="T60" fmla="*/ 2028 w 3269"/>
                <a:gd name="T61" fmla="*/ 562 h 3367"/>
                <a:gd name="T62" fmla="*/ 1961 w 3269"/>
                <a:gd name="T63" fmla="*/ 260 h 3367"/>
                <a:gd name="T64" fmla="*/ 1796 w 3269"/>
                <a:gd name="T65" fmla="*/ 190 h 3367"/>
                <a:gd name="T66" fmla="*/ 1918 w 3269"/>
                <a:gd name="T67" fmla="*/ 22 h 3367"/>
                <a:gd name="T68" fmla="*/ 2162 w 3269"/>
                <a:gd name="T69" fmla="*/ 214 h 3367"/>
                <a:gd name="T70" fmla="*/ 2208 w 3269"/>
                <a:gd name="T71" fmla="*/ 645 h 3367"/>
                <a:gd name="T72" fmla="*/ 2088 w 3269"/>
                <a:gd name="T73" fmla="*/ 1090 h 3367"/>
                <a:gd name="T74" fmla="*/ 2066 w 3269"/>
                <a:gd name="T75" fmla="*/ 1266 h 3367"/>
                <a:gd name="T76" fmla="*/ 2254 w 3269"/>
                <a:gd name="T77" fmla="*/ 1229 h 3367"/>
                <a:gd name="T78" fmla="*/ 2600 w 3269"/>
                <a:gd name="T79" fmla="*/ 1197 h 3367"/>
                <a:gd name="T80" fmla="*/ 3052 w 3269"/>
                <a:gd name="T81" fmla="*/ 1305 h 3367"/>
                <a:gd name="T82" fmla="*/ 3209 w 3269"/>
                <a:gd name="T83" fmla="*/ 1577 h 3367"/>
                <a:gd name="T84" fmla="*/ 3213 w 3269"/>
                <a:gd name="T85" fmla="*/ 1819 h 3367"/>
                <a:gd name="T86" fmla="*/ 3247 w 3269"/>
                <a:gd name="T87" fmla="*/ 2153 h 3367"/>
                <a:gd name="T88" fmla="*/ 3200 w 3269"/>
                <a:gd name="T89" fmla="*/ 2461 h 3367"/>
                <a:gd name="T90" fmla="*/ 3079 w 3269"/>
                <a:gd name="T91" fmla="*/ 2757 h 3367"/>
                <a:gd name="T92" fmla="*/ 2993 w 3269"/>
                <a:gd name="T93" fmla="*/ 3066 h 3367"/>
                <a:gd name="T94" fmla="*/ 2677 w 3269"/>
                <a:gd name="T95" fmla="*/ 3304 h 3367"/>
                <a:gd name="T96" fmla="*/ 2154 w 3269"/>
                <a:gd name="T97" fmla="*/ 3366 h 3367"/>
                <a:gd name="T98" fmla="*/ 1572 w 3269"/>
                <a:gd name="T99" fmla="*/ 3350 h 3367"/>
                <a:gd name="T100" fmla="*/ 1156 w 3269"/>
                <a:gd name="T101" fmla="*/ 3318 h 3367"/>
                <a:gd name="T102" fmla="*/ 828 w 3269"/>
                <a:gd name="T103" fmla="*/ 3320 h 3367"/>
                <a:gd name="T104" fmla="*/ 133 w 3269"/>
                <a:gd name="T105" fmla="*/ 3293 h 3367"/>
                <a:gd name="T106" fmla="*/ 0 w 3269"/>
                <a:gd name="T107" fmla="*/ 1902 h 3367"/>
                <a:gd name="T108" fmla="*/ 169 w 3269"/>
                <a:gd name="T109" fmla="*/ 1637 h 3367"/>
                <a:gd name="T110" fmla="*/ 860 w 3269"/>
                <a:gd name="T111" fmla="*/ 1645 h 3367"/>
                <a:gd name="T112" fmla="*/ 1010 w 3269"/>
                <a:gd name="T113" fmla="*/ 1428 h 3367"/>
                <a:gd name="T114" fmla="*/ 1280 w 3269"/>
                <a:gd name="T115" fmla="*/ 1063 h 3367"/>
                <a:gd name="T116" fmla="*/ 1509 w 3269"/>
                <a:gd name="T117" fmla="*/ 584 h 3367"/>
                <a:gd name="T118" fmla="*/ 1577 w 3269"/>
                <a:gd name="T119" fmla="*/ 286 h 3367"/>
                <a:gd name="T120" fmla="*/ 1665 w 3269"/>
                <a:gd name="T121" fmla="*/ 40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9" h="3367">
                  <a:moveTo>
                    <a:pt x="293" y="1799"/>
                  </a:moveTo>
                  <a:lnTo>
                    <a:pt x="269" y="1802"/>
                  </a:lnTo>
                  <a:lnTo>
                    <a:pt x="248" y="1809"/>
                  </a:lnTo>
                  <a:lnTo>
                    <a:pt x="228" y="1821"/>
                  </a:lnTo>
                  <a:lnTo>
                    <a:pt x="212" y="1838"/>
                  </a:lnTo>
                  <a:lnTo>
                    <a:pt x="200" y="1856"/>
                  </a:lnTo>
                  <a:lnTo>
                    <a:pt x="192" y="1879"/>
                  </a:lnTo>
                  <a:lnTo>
                    <a:pt x="189" y="1902"/>
                  </a:lnTo>
                  <a:lnTo>
                    <a:pt x="189" y="3047"/>
                  </a:lnTo>
                  <a:lnTo>
                    <a:pt x="192" y="3070"/>
                  </a:lnTo>
                  <a:lnTo>
                    <a:pt x="200" y="3092"/>
                  </a:lnTo>
                  <a:lnTo>
                    <a:pt x="212" y="3111"/>
                  </a:lnTo>
                  <a:lnTo>
                    <a:pt x="228" y="3127"/>
                  </a:lnTo>
                  <a:lnTo>
                    <a:pt x="247" y="3139"/>
                  </a:lnTo>
                  <a:lnTo>
                    <a:pt x="268" y="3147"/>
                  </a:lnTo>
                  <a:lnTo>
                    <a:pt x="293" y="3150"/>
                  </a:lnTo>
                  <a:lnTo>
                    <a:pt x="293" y="3149"/>
                  </a:lnTo>
                  <a:lnTo>
                    <a:pt x="721" y="3149"/>
                  </a:lnTo>
                  <a:lnTo>
                    <a:pt x="745" y="3147"/>
                  </a:lnTo>
                  <a:lnTo>
                    <a:pt x="766" y="3138"/>
                  </a:lnTo>
                  <a:lnTo>
                    <a:pt x="786" y="3126"/>
                  </a:lnTo>
                  <a:lnTo>
                    <a:pt x="801" y="3111"/>
                  </a:lnTo>
                  <a:lnTo>
                    <a:pt x="813" y="3091"/>
                  </a:lnTo>
                  <a:lnTo>
                    <a:pt x="822" y="3070"/>
                  </a:lnTo>
                  <a:lnTo>
                    <a:pt x="824" y="3046"/>
                  </a:lnTo>
                  <a:lnTo>
                    <a:pt x="824" y="1902"/>
                  </a:lnTo>
                  <a:lnTo>
                    <a:pt x="822" y="1879"/>
                  </a:lnTo>
                  <a:lnTo>
                    <a:pt x="813" y="1857"/>
                  </a:lnTo>
                  <a:lnTo>
                    <a:pt x="801" y="1838"/>
                  </a:lnTo>
                  <a:lnTo>
                    <a:pt x="786" y="1822"/>
                  </a:lnTo>
                  <a:lnTo>
                    <a:pt x="766" y="1810"/>
                  </a:lnTo>
                  <a:lnTo>
                    <a:pt x="745" y="1802"/>
                  </a:lnTo>
                  <a:lnTo>
                    <a:pt x="721" y="1799"/>
                  </a:lnTo>
                  <a:lnTo>
                    <a:pt x="293" y="1799"/>
                  </a:lnTo>
                  <a:close/>
                  <a:moveTo>
                    <a:pt x="1782" y="189"/>
                  </a:moveTo>
                  <a:lnTo>
                    <a:pt x="1777" y="203"/>
                  </a:lnTo>
                  <a:lnTo>
                    <a:pt x="1772" y="221"/>
                  </a:lnTo>
                  <a:lnTo>
                    <a:pt x="1769" y="245"/>
                  </a:lnTo>
                  <a:lnTo>
                    <a:pt x="1767" y="272"/>
                  </a:lnTo>
                  <a:lnTo>
                    <a:pt x="1767" y="301"/>
                  </a:lnTo>
                  <a:lnTo>
                    <a:pt x="1768" y="332"/>
                  </a:lnTo>
                  <a:lnTo>
                    <a:pt x="1770" y="363"/>
                  </a:lnTo>
                  <a:lnTo>
                    <a:pt x="1773" y="392"/>
                  </a:lnTo>
                  <a:lnTo>
                    <a:pt x="1775" y="409"/>
                  </a:lnTo>
                  <a:lnTo>
                    <a:pt x="1773" y="425"/>
                  </a:lnTo>
                  <a:lnTo>
                    <a:pt x="1769" y="439"/>
                  </a:lnTo>
                  <a:lnTo>
                    <a:pt x="1767" y="447"/>
                  </a:lnTo>
                  <a:lnTo>
                    <a:pt x="1763" y="459"/>
                  </a:lnTo>
                  <a:lnTo>
                    <a:pt x="1756" y="475"/>
                  </a:lnTo>
                  <a:lnTo>
                    <a:pt x="1748" y="498"/>
                  </a:lnTo>
                  <a:lnTo>
                    <a:pt x="1737" y="523"/>
                  </a:lnTo>
                  <a:lnTo>
                    <a:pt x="1726" y="554"/>
                  </a:lnTo>
                  <a:lnTo>
                    <a:pt x="1712" y="588"/>
                  </a:lnTo>
                  <a:lnTo>
                    <a:pt x="1697" y="626"/>
                  </a:lnTo>
                  <a:lnTo>
                    <a:pt x="1680" y="666"/>
                  </a:lnTo>
                  <a:lnTo>
                    <a:pt x="1662" y="709"/>
                  </a:lnTo>
                  <a:lnTo>
                    <a:pt x="1642" y="754"/>
                  </a:lnTo>
                  <a:lnTo>
                    <a:pt x="1622" y="801"/>
                  </a:lnTo>
                  <a:lnTo>
                    <a:pt x="1599" y="850"/>
                  </a:lnTo>
                  <a:lnTo>
                    <a:pt x="1576" y="900"/>
                  </a:lnTo>
                  <a:lnTo>
                    <a:pt x="1551" y="952"/>
                  </a:lnTo>
                  <a:lnTo>
                    <a:pt x="1526" y="1004"/>
                  </a:lnTo>
                  <a:lnTo>
                    <a:pt x="1499" y="1056"/>
                  </a:lnTo>
                  <a:lnTo>
                    <a:pt x="1472" y="1107"/>
                  </a:lnTo>
                  <a:lnTo>
                    <a:pt x="1444" y="1159"/>
                  </a:lnTo>
                  <a:lnTo>
                    <a:pt x="1415" y="1210"/>
                  </a:lnTo>
                  <a:lnTo>
                    <a:pt x="1385" y="1259"/>
                  </a:lnTo>
                  <a:lnTo>
                    <a:pt x="1355" y="1307"/>
                  </a:lnTo>
                  <a:lnTo>
                    <a:pt x="1324" y="1353"/>
                  </a:lnTo>
                  <a:lnTo>
                    <a:pt x="1292" y="1397"/>
                  </a:lnTo>
                  <a:lnTo>
                    <a:pt x="1261" y="1439"/>
                  </a:lnTo>
                  <a:lnTo>
                    <a:pt x="1229" y="1478"/>
                  </a:lnTo>
                  <a:lnTo>
                    <a:pt x="1196" y="1513"/>
                  </a:lnTo>
                  <a:lnTo>
                    <a:pt x="1164" y="1545"/>
                  </a:lnTo>
                  <a:lnTo>
                    <a:pt x="1132" y="1573"/>
                  </a:lnTo>
                  <a:lnTo>
                    <a:pt x="1102" y="1607"/>
                  </a:lnTo>
                  <a:lnTo>
                    <a:pt x="1077" y="1642"/>
                  </a:lnTo>
                  <a:lnTo>
                    <a:pt x="1057" y="1676"/>
                  </a:lnTo>
                  <a:lnTo>
                    <a:pt x="1040" y="1710"/>
                  </a:lnTo>
                  <a:lnTo>
                    <a:pt x="1025" y="1741"/>
                  </a:lnTo>
                  <a:lnTo>
                    <a:pt x="1015" y="1769"/>
                  </a:lnTo>
                  <a:lnTo>
                    <a:pt x="1007" y="1795"/>
                  </a:lnTo>
                  <a:lnTo>
                    <a:pt x="1001" y="1814"/>
                  </a:lnTo>
                  <a:lnTo>
                    <a:pt x="1008" y="1843"/>
                  </a:lnTo>
                  <a:lnTo>
                    <a:pt x="1012" y="1871"/>
                  </a:lnTo>
                  <a:lnTo>
                    <a:pt x="1014" y="1902"/>
                  </a:lnTo>
                  <a:lnTo>
                    <a:pt x="1014" y="3047"/>
                  </a:lnTo>
                  <a:lnTo>
                    <a:pt x="1012" y="3078"/>
                  </a:lnTo>
                  <a:lnTo>
                    <a:pt x="1008" y="3109"/>
                  </a:lnTo>
                  <a:lnTo>
                    <a:pt x="1078" y="3117"/>
                  </a:lnTo>
                  <a:lnTo>
                    <a:pt x="1079" y="3117"/>
                  </a:lnTo>
                  <a:lnTo>
                    <a:pt x="1084" y="3118"/>
                  </a:lnTo>
                  <a:lnTo>
                    <a:pt x="1094" y="3119"/>
                  </a:lnTo>
                  <a:lnTo>
                    <a:pt x="1110" y="3121"/>
                  </a:lnTo>
                  <a:lnTo>
                    <a:pt x="1133" y="3124"/>
                  </a:lnTo>
                  <a:lnTo>
                    <a:pt x="1160" y="3127"/>
                  </a:lnTo>
                  <a:lnTo>
                    <a:pt x="1193" y="3130"/>
                  </a:lnTo>
                  <a:lnTo>
                    <a:pt x="1231" y="3134"/>
                  </a:lnTo>
                  <a:lnTo>
                    <a:pt x="1273" y="3138"/>
                  </a:lnTo>
                  <a:lnTo>
                    <a:pt x="1319" y="3142"/>
                  </a:lnTo>
                  <a:lnTo>
                    <a:pt x="1369" y="3147"/>
                  </a:lnTo>
                  <a:lnTo>
                    <a:pt x="1422" y="3151"/>
                  </a:lnTo>
                  <a:lnTo>
                    <a:pt x="1477" y="3154"/>
                  </a:lnTo>
                  <a:lnTo>
                    <a:pt x="1537" y="3158"/>
                  </a:lnTo>
                  <a:lnTo>
                    <a:pt x="1598" y="3161"/>
                  </a:lnTo>
                  <a:lnTo>
                    <a:pt x="1661" y="3164"/>
                  </a:lnTo>
                  <a:lnTo>
                    <a:pt x="1725" y="3166"/>
                  </a:lnTo>
                  <a:lnTo>
                    <a:pt x="1792" y="3167"/>
                  </a:lnTo>
                  <a:lnTo>
                    <a:pt x="1858" y="3168"/>
                  </a:lnTo>
                  <a:lnTo>
                    <a:pt x="1926" y="3168"/>
                  </a:lnTo>
                  <a:lnTo>
                    <a:pt x="1994" y="3167"/>
                  </a:lnTo>
                  <a:lnTo>
                    <a:pt x="2003" y="3167"/>
                  </a:lnTo>
                  <a:lnTo>
                    <a:pt x="2081" y="3172"/>
                  </a:lnTo>
                  <a:lnTo>
                    <a:pt x="2156" y="3176"/>
                  </a:lnTo>
                  <a:lnTo>
                    <a:pt x="2225" y="3177"/>
                  </a:lnTo>
                  <a:lnTo>
                    <a:pt x="2292" y="3176"/>
                  </a:lnTo>
                  <a:lnTo>
                    <a:pt x="2354" y="3173"/>
                  </a:lnTo>
                  <a:lnTo>
                    <a:pt x="2413" y="3168"/>
                  </a:lnTo>
                  <a:lnTo>
                    <a:pt x="2467" y="3161"/>
                  </a:lnTo>
                  <a:lnTo>
                    <a:pt x="2516" y="3152"/>
                  </a:lnTo>
                  <a:lnTo>
                    <a:pt x="2573" y="3137"/>
                  </a:lnTo>
                  <a:lnTo>
                    <a:pt x="2625" y="3121"/>
                  </a:lnTo>
                  <a:lnTo>
                    <a:pt x="2672" y="3103"/>
                  </a:lnTo>
                  <a:lnTo>
                    <a:pt x="2713" y="3081"/>
                  </a:lnTo>
                  <a:lnTo>
                    <a:pt x="2750" y="3057"/>
                  </a:lnTo>
                  <a:lnTo>
                    <a:pt x="2781" y="3032"/>
                  </a:lnTo>
                  <a:lnTo>
                    <a:pt x="2807" y="3003"/>
                  </a:lnTo>
                  <a:lnTo>
                    <a:pt x="2827" y="2972"/>
                  </a:lnTo>
                  <a:lnTo>
                    <a:pt x="2840" y="2947"/>
                  </a:lnTo>
                  <a:lnTo>
                    <a:pt x="2848" y="2920"/>
                  </a:lnTo>
                  <a:lnTo>
                    <a:pt x="2854" y="2895"/>
                  </a:lnTo>
                  <a:lnTo>
                    <a:pt x="2856" y="2871"/>
                  </a:lnTo>
                  <a:lnTo>
                    <a:pt x="2856" y="2850"/>
                  </a:lnTo>
                  <a:lnTo>
                    <a:pt x="2854" y="2830"/>
                  </a:lnTo>
                  <a:lnTo>
                    <a:pt x="2852" y="2814"/>
                  </a:lnTo>
                  <a:lnTo>
                    <a:pt x="2849" y="2801"/>
                  </a:lnTo>
                  <a:lnTo>
                    <a:pt x="2847" y="2794"/>
                  </a:lnTo>
                  <a:lnTo>
                    <a:pt x="2846" y="2791"/>
                  </a:lnTo>
                  <a:lnTo>
                    <a:pt x="2841" y="2772"/>
                  </a:lnTo>
                  <a:lnTo>
                    <a:pt x="2841" y="2751"/>
                  </a:lnTo>
                  <a:lnTo>
                    <a:pt x="2844" y="2732"/>
                  </a:lnTo>
                  <a:lnTo>
                    <a:pt x="2853" y="2713"/>
                  </a:lnTo>
                  <a:lnTo>
                    <a:pt x="2864" y="2697"/>
                  </a:lnTo>
                  <a:lnTo>
                    <a:pt x="2879" y="2683"/>
                  </a:lnTo>
                  <a:lnTo>
                    <a:pt x="2915" y="2652"/>
                  </a:lnTo>
                  <a:lnTo>
                    <a:pt x="2947" y="2620"/>
                  </a:lnTo>
                  <a:lnTo>
                    <a:pt x="2971" y="2586"/>
                  </a:lnTo>
                  <a:lnTo>
                    <a:pt x="2990" y="2551"/>
                  </a:lnTo>
                  <a:lnTo>
                    <a:pt x="3003" y="2516"/>
                  </a:lnTo>
                  <a:lnTo>
                    <a:pt x="3010" y="2478"/>
                  </a:lnTo>
                  <a:lnTo>
                    <a:pt x="3011" y="2439"/>
                  </a:lnTo>
                  <a:lnTo>
                    <a:pt x="3008" y="2414"/>
                  </a:lnTo>
                  <a:lnTo>
                    <a:pt x="3004" y="2393"/>
                  </a:lnTo>
                  <a:lnTo>
                    <a:pt x="2999" y="2372"/>
                  </a:lnTo>
                  <a:lnTo>
                    <a:pt x="2994" y="2355"/>
                  </a:lnTo>
                  <a:lnTo>
                    <a:pt x="2988" y="2342"/>
                  </a:lnTo>
                  <a:lnTo>
                    <a:pt x="2984" y="2330"/>
                  </a:lnTo>
                  <a:lnTo>
                    <a:pt x="2979" y="2324"/>
                  </a:lnTo>
                  <a:lnTo>
                    <a:pt x="2978" y="2321"/>
                  </a:lnTo>
                  <a:lnTo>
                    <a:pt x="2969" y="2303"/>
                  </a:lnTo>
                  <a:lnTo>
                    <a:pt x="2965" y="2282"/>
                  </a:lnTo>
                  <a:lnTo>
                    <a:pt x="2965" y="2262"/>
                  </a:lnTo>
                  <a:lnTo>
                    <a:pt x="2970" y="2242"/>
                  </a:lnTo>
                  <a:lnTo>
                    <a:pt x="2978" y="2224"/>
                  </a:lnTo>
                  <a:lnTo>
                    <a:pt x="2991" y="2206"/>
                  </a:lnTo>
                  <a:lnTo>
                    <a:pt x="3024" y="2168"/>
                  </a:lnTo>
                  <a:lnTo>
                    <a:pt x="3049" y="2131"/>
                  </a:lnTo>
                  <a:lnTo>
                    <a:pt x="3067" y="2093"/>
                  </a:lnTo>
                  <a:lnTo>
                    <a:pt x="3077" y="2055"/>
                  </a:lnTo>
                  <a:lnTo>
                    <a:pt x="3079" y="2017"/>
                  </a:lnTo>
                  <a:lnTo>
                    <a:pt x="3077" y="1991"/>
                  </a:lnTo>
                  <a:lnTo>
                    <a:pt x="3072" y="1968"/>
                  </a:lnTo>
                  <a:lnTo>
                    <a:pt x="3063" y="1946"/>
                  </a:lnTo>
                  <a:lnTo>
                    <a:pt x="3054" y="1926"/>
                  </a:lnTo>
                  <a:lnTo>
                    <a:pt x="3044" y="1908"/>
                  </a:lnTo>
                  <a:lnTo>
                    <a:pt x="3034" y="1892"/>
                  </a:lnTo>
                  <a:lnTo>
                    <a:pt x="3023" y="1879"/>
                  </a:lnTo>
                  <a:lnTo>
                    <a:pt x="3015" y="1867"/>
                  </a:lnTo>
                  <a:lnTo>
                    <a:pt x="3008" y="1859"/>
                  </a:lnTo>
                  <a:lnTo>
                    <a:pt x="3003" y="1854"/>
                  </a:lnTo>
                  <a:lnTo>
                    <a:pt x="3001" y="1853"/>
                  </a:lnTo>
                  <a:lnTo>
                    <a:pt x="2986" y="1836"/>
                  </a:lnTo>
                  <a:lnTo>
                    <a:pt x="2975" y="1815"/>
                  </a:lnTo>
                  <a:lnTo>
                    <a:pt x="2969" y="1795"/>
                  </a:lnTo>
                  <a:lnTo>
                    <a:pt x="2969" y="1772"/>
                  </a:lnTo>
                  <a:lnTo>
                    <a:pt x="2974" y="1751"/>
                  </a:lnTo>
                  <a:lnTo>
                    <a:pt x="2985" y="1730"/>
                  </a:lnTo>
                  <a:lnTo>
                    <a:pt x="2988" y="1725"/>
                  </a:lnTo>
                  <a:lnTo>
                    <a:pt x="2993" y="1715"/>
                  </a:lnTo>
                  <a:lnTo>
                    <a:pt x="2999" y="1702"/>
                  </a:lnTo>
                  <a:lnTo>
                    <a:pt x="3005" y="1685"/>
                  </a:lnTo>
                  <a:lnTo>
                    <a:pt x="3011" y="1668"/>
                  </a:lnTo>
                  <a:lnTo>
                    <a:pt x="3016" y="1646"/>
                  </a:lnTo>
                  <a:lnTo>
                    <a:pt x="3019" y="1624"/>
                  </a:lnTo>
                  <a:lnTo>
                    <a:pt x="3020" y="1599"/>
                  </a:lnTo>
                  <a:lnTo>
                    <a:pt x="3018" y="1574"/>
                  </a:lnTo>
                  <a:lnTo>
                    <a:pt x="3011" y="1549"/>
                  </a:lnTo>
                  <a:lnTo>
                    <a:pt x="3000" y="1523"/>
                  </a:lnTo>
                  <a:lnTo>
                    <a:pt x="2984" y="1498"/>
                  </a:lnTo>
                  <a:lnTo>
                    <a:pt x="2960" y="1473"/>
                  </a:lnTo>
                  <a:lnTo>
                    <a:pt x="2935" y="1453"/>
                  </a:lnTo>
                  <a:lnTo>
                    <a:pt x="2907" y="1437"/>
                  </a:lnTo>
                  <a:lnTo>
                    <a:pt x="2874" y="1424"/>
                  </a:lnTo>
                  <a:lnTo>
                    <a:pt x="2838" y="1413"/>
                  </a:lnTo>
                  <a:lnTo>
                    <a:pt x="2799" y="1403"/>
                  </a:lnTo>
                  <a:lnTo>
                    <a:pt x="2757" y="1396"/>
                  </a:lnTo>
                  <a:lnTo>
                    <a:pt x="2713" y="1391"/>
                  </a:lnTo>
                  <a:lnTo>
                    <a:pt x="2668" y="1388"/>
                  </a:lnTo>
                  <a:lnTo>
                    <a:pt x="2622" y="1386"/>
                  </a:lnTo>
                  <a:lnTo>
                    <a:pt x="2575" y="1386"/>
                  </a:lnTo>
                  <a:lnTo>
                    <a:pt x="2527" y="1388"/>
                  </a:lnTo>
                  <a:lnTo>
                    <a:pt x="2480" y="1390"/>
                  </a:lnTo>
                  <a:lnTo>
                    <a:pt x="2433" y="1394"/>
                  </a:lnTo>
                  <a:lnTo>
                    <a:pt x="2388" y="1399"/>
                  </a:lnTo>
                  <a:lnTo>
                    <a:pt x="2343" y="1405"/>
                  </a:lnTo>
                  <a:lnTo>
                    <a:pt x="2301" y="1412"/>
                  </a:lnTo>
                  <a:lnTo>
                    <a:pt x="2260" y="1419"/>
                  </a:lnTo>
                  <a:lnTo>
                    <a:pt x="2223" y="1427"/>
                  </a:lnTo>
                  <a:lnTo>
                    <a:pt x="2218" y="1428"/>
                  </a:lnTo>
                  <a:lnTo>
                    <a:pt x="2214" y="1429"/>
                  </a:lnTo>
                  <a:lnTo>
                    <a:pt x="2155" y="1439"/>
                  </a:lnTo>
                  <a:lnTo>
                    <a:pt x="2091" y="1453"/>
                  </a:lnTo>
                  <a:lnTo>
                    <a:pt x="2071" y="1459"/>
                  </a:lnTo>
                  <a:lnTo>
                    <a:pt x="2049" y="1462"/>
                  </a:lnTo>
                  <a:lnTo>
                    <a:pt x="2027" y="1463"/>
                  </a:lnTo>
                  <a:lnTo>
                    <a:pt x="2004" y="1460"/>
                  </a:lnTo>
                  <a:lnTo>
                    <a:pt x="1981" y="1452"/>
                  </a:lnTo>
                  <a:lnTo>
                    <a:pt x="1959" y="1441"/>
                  </a:lnTo>
                  <a:lnTo>
                    <a:pt x="1938" y="1426"/>
                  </a:lnTo>
                  <a:lnTo>
                    <a:pt x="1920" y="1407"/>
                  </a:lnTo>
                  <a:lnTo>
                    <a:pt x="1906" y="1387"/>
                  </a:lnTo>
                  <a:lnTo>
                    <a:pt x="1895" y="1362"/>
                  </a:lnTo>
                  <a:lnTo>
                    <a:pt x="1886" y="1336"/>
                  </a:lnTo>
                  <a:lnTo>
                    <a:pt x="1880" y="1305"/>
                  </a:lnTo>
                  <a:lnTo>
                    <a:pt x="1875" y="1271"/>
                  </a:lnTo>
                  <a:lnTo>
                    <a:pt x="1875" y="1234"/>
                  </a:lnTo>
                  <a:lnTo>
                    <a:pt x="1877" y="1193"/>
                  </a:lnTo>
                  <a:lnTo>
                    <a:pt x="1883" y="1148"/>
                  </a:lnTo>
                  <a:lnTo>
                    <a:pt x="1891" y="1100"/>
                  </a:lnTo>
                  <a:lnTo>
                    <a:pt x="1901" y="1047"/>
                  </a:lnTo>
                  <a:lnTo>
                    <a:pt x="1914" y="991"/>
                  </a:lnTo>
                  <a:lnTo>
                    <a:pt x="1931" y="930"/>
                  </a:lnTo>
                  <a:lnTo>
                    <a:pt x="1950" y="865"/>
                  </a:lnTo>
                  <a:lnTo>
                    <a:pt x="1973" y="796"/>
                  </a:lnTo>
                  <a:lnTo>
                    <a:pt x="1992" y="732"/>
                  </a:lnTo>
                  <a:lnTo>
                    <a:pt x="2007" y="673"/>
                  </a:lnTo>
                  <a:lnTo>
                    <a:pt x="2020" y="617"/>
                  </a:lnTo>
                  <a:lnTo>
                    <a:pt x="2028" y="562"/>
                  </a:lnTo>
                  <a:lnTo>
                    <a:pt x="2032" y="512"/>
                  </a:lnTo>
                  <a:lnTo>
                    <a:pt x="2033" y="465"/>
                  </a:lnTo>
                  <a:lnTo>
                    <a:pt x="2030" y="422"/>
                  </a:lnTo>
                  <a:lnTo>
                    <a:pt x="2023" y="382"/>
                  </a:lnTo>
                  <a:lnTo>
                    <a:pt x="2013" y="345"/>
                  </a:lnTo>
                  <a:lnTo>
                    <a:pt x="1999" y="312"/>
                  </a:lnTo>
                  <a:lnTo>
                    <a:pt x="1981" y="284"/>
                  </a:lnTo>
                  <a:lnTo>
                    <a:pt x="1961" y="260"/>
                  </a:lnTo>
                  <a:lnTo>
                    <a:pt x="1941" y="242"/>
                  </a:lnTo>
                  <a:lnTo>
                    <a:pt x="1918" y="226"/>
                  </a:lnTo>
                  <a:lnTo>
                    <a:pt x="1896" y="214"/>
                  </a:lnTo>
                  <a:lnTo>
                    <a:pt x="1873" y="205"/>
                  </a:lnTo>
                  <a:lnTo>
                    <a:pt x="1851" y="198"/>
                  </a:lnTo>
                  <a:lnTo>
                    <a:pt x="1830" y="194"/>
                  </a:lnTo>
                  <a:lnTo>
                    <a:pt x="1812" y="191"/>
                  </a:lnTo>
                  <a:lnTo>
                    <a:pt x="1796" y="190"/>
                  </a:lnTo>
                  <a:lnTo>
                    <a:pt x="1782" y="189"/>
                  </a:lnTo>
                  <a:close/>
                  <a:moveTo>
                    <a:pt x="1778" y="0"/>
                  </a:moveTo>
                  <a:lnTo>
                    <a:pt x="1793" y="0"/>
                  </a:lnTo>
                  <a:lnTo>
                    <a:pt x="1812" y="1"/>
                  </a:lnTo>
                  <a:lnTo>
                    <a:pt x="1835" y="3"/>
                  </a:lnTo>
                  <a:lnTo>
                    <a:pt x="1860" y="7"/>
                  </a:lnTo>
                  <a:lnTo>
                    <a:pt x="1888" y="13"/>
                  </a:lnTo>
                  <a:lnTo>
                    <a:pt x="1918" y="22"/>
                  </a:lnTo>
                  <a:lnTo>
                    <a:pt x="1949" y="32"/>
                  </a:lnTo>
                  <a:lnTo>
                    <a:pt x="1982" y="46"/>
                  </a:lnTo>
                  <a:lnTo>
                    <a:pt x="2015" y="64"/>
                  </a:lnTo>
                  <a:lnTo>
                    <a:pt x="2046" y="84"/>
                  </a:lnTo>
                  <a:lnTo>
                    <a:pt x="2078" y="110"/>
                  </a:lnTo>
                  <a:lnTo>
                    <a:pt x="2108" y="139"/>
                  </a:lnTo>
                  <a:lnTo>
                    <a:pt x="2136" y="174"/>
                  </a:lnTo>
                  <a:lnTo>
                    <a:pt x="2162" y="214"/>
                  </a:lnTo>
                  <a:lnTo>
                    <a:pt x="2182" y="257"/>
                  </a:lnTo>
                  <a:lnTo>
                    <a:pt x="2200" y="303"/>
                  </a:lnTo>
                  <a:lnTo>
                    <a:pt x="2212" y="352"/>
                  </a:lnTo>
                  <a:lnTo>
                    <a:pt x="2220" y="405"/>
                  </a:lnTo>
                  <a:lnTo>
                    <a:pt x="2223" y="460"/>
                  </a:lnTo>
                  <a:lnTo>
                    <a:pt x="2223" y="519"/>
                  </a:lnTo>
                  <a:lnTo>
                    <a:pt x="2218" y="581"/>
                  </a:lnTo>
                  <a:lnTo>
                    <a:pt x="2208" y="645"/>
                  </a:lnTo>
                  <a:lnTo>
                    <a:pt x="2195" y="713"/>
                  </a:lnTo>
                  <a:lnTo>
                    <a:pt x="2176" y="784"/>
                  </a:lnTo>
                  <a:lnTo>
                    <a:pt x="2154" y="856"/>
                  </a:lnTo>
                  <a:lnTo>
                    <a:pt x="2136" y="913"/>
                  </a:lnTo>
                  <a:lnTo>
                    <a:pt x="2121" y="964"/>
                  </a:lnTo>
                  <a:lnTo>
                    <a:pt x="2108" y="1010"/>
                  </a:lnTo>
                  <a:lnTo>
                    <a:pt x="2097" y="1052"/>
                  </a:lnTo>
                  <a:lnTo>
                    <a:pt x="2088" y="1090"/>
                  </a:lnTo>
                  <a:lnTo>
                    <a:pt x="2081" y="1124"/>
                  </a:lnTo>
                  <a:lnTo>
                    <a:pt x="2075" y="1153"/>
                  </a:lnTo>
                  <a:lnTo>
                    <a:pt x="2071" y="1180"/>
                  </a:lnTo>
                  <a:lnTo>
                    <a:pt x="2069" y="1204"/>
                  </a:lnTo>
                  <a:lnTo>
                    <a:pt x="2067" y="1223"/>
                  </a:lnTo>
                  <a:lnTo>
                    <a:pt x="2066" y="1240"/>
                  </a:lnTo>
                  <a:lnTo>
                    <a:pt x="2066" y="1255"/>
                  </a:lnTo>
                  <a:lnTo>
                    <a:pt x="2066" y="1266"/>
                  </a:lnTo>
                  <a:lnTo>
                    <a:pt x="2122" y="1254"/>
                  </a:lnTo>
                  <a:lnTo>
                    <a:pt x="2176" y="1244"/>
                  </a:lnTo>
                  <a:lnTo>
                    <a:pt x="2177" y="1244"/>
                  </a:lnTo>
                  <a:lnTo>
                    <a:pt x="2182" y="1243"/>
                  </a:lnTo>
                  <a:lnTo>
                    <a:pt x="2193" y="1240"/>
                  </a:lnTo>
                  <a:lnTo>
                    <a:pt x="2208" y="1237"/>
                  </a:lnTo>
                  <a:lnTo>
                    <a:pt x="2228" y="1233"/>
                  </a:lnTo>
                  <a:lnTo>
                    <a:pt x="2254" y="1229"/>
                  </a:lnTo>
                  <a:lnTo>
                    <a:pt x="2284" y="1224"/>
                  </a:lnTo>
                  <a:lnTo>
                    <a:pt x="2316" y="1219"/>
                  </a:lnTo>
                  <a:lnTo>
                    <a:pt x="2353" y="1214"/>
                  </a:lnTo>
                  <a:lnTo>
                    <a:pt x="2392" y="1210"/>
                  </a:lnTo>
                  <a:lnTo>
                    <a:pt x="2434" y="1206"/>
                  </a:lnTo>
                  <a:lnTo>
                    <a:pt x="2478" y="1202"/>
                  </a:lnTo>
                  <a:lnTo>
                    <a:pt x="2523" y="1199"/>
                  </a:lnTo>
                  <a:lnTo>
                    <a:pt x="2600" y="1197"/>
                  </a:lnTo>
                  <a:lnTo>
                    <a:pt x="2672" y="1198"/>
                  </a:lnTo>
                  <a:lnTo>
                    <a:pt x="2740" y="1204"/>
                  </a:lnTo>
                  <a:lnTo>
                    <a:pt x="2803" y="1212"/>
                  </a:lnTo>
                  <a:lnTo>
                    <a:pt x="2863" y="1224"/>
                  </a:lnTo>
                  <a:lnTo>
                    <a:pt x="2917" y="1239"/>
                  </a:lnTo>
                  <a:lnTo>
                    <a:pt x="2967" y="1258"/>
                  </a:lnTo>
                  <a:lnTo>
                    <a:pt x="3012" y="1279"/>
                  </a:lnTo>
                  <a:lnTo>
                    <a:pt x="3052" y="1305"/>
                  </a:lnTo>
                  <a:lnTo>
                    <a:pt x="3088" y="1335"/>
                  </a:lnTo>
                  <a:lnTo>
                    <a:pt x="3121" y="1367"/>
                  </a:lnTo>
                  <a:lnTo>
                    <a:pt x="3147" y="1401"/>
                  </a:lnTo>
                  <a:lnTo>
                    <a:pt x="3169" y="1436"/>
                  </a:lnTo>
                  <a:lnTo>
                    <a:pt x="3185" y="1471"/>
                  </a:lnTo>
                  <a:lnTo>
                    <a:pt x="3197" y="1507"/>
                  </a:lnTo>
                  <a:lnTo>
                    <a:pt x="3205" y="1543"/>
                  </a:lnTo>
                  <a:lnTo>
                    <a:pt x="3209" y="1577"/>
                  </a:lnTo>
                  <a:lnTo>
                    <a:pt x="3210" y="1612"/>
                  </a:lnTo>
                  <a:lnTo>
                    <a:pt x="3208" y="1646"/>
                  </a:lnTo>
                  <a:lnTo>
                    <a:pt x="3203" y="1679"/>
                  </a:lnTo>
                  <a:lnTo>
                    <a:pt x="3196" y="1711"/>
                  </a:lnTo>
                  <a:lnTo>
                    <a:pt x="3187" y="1740"/>
                  </a:lnTo>
                  <a:lnTo>
                    <a:pt x="3178" y="1767"/>
                  </a:lnTo>
                  <a:lnTo>
                    <a:pt x="3195" y="1791"/>
                  </a:lnTo>
                  <a:lnTo>
                    <a:pt x="3213" y="1819"/>
                  </a:lnTo>
                  <a:lnTo>
                    <a:pt x="3229" y="1851"/>
                  </a:lnTo>
                  <a:lnTo>
                    <a:pt x="3243" y="1886"/>
                  </a:lnTo>
                  <a:lnTo>
                    <a:pt x="3256" y="1924"/>
                  </a:lnTo>
                  <a:lnTo>
                    <a:pt x="3265" y="1966"/>
                  </a:lnTo>
                  <a:lnTo>
                    <a:pt x="3269" y="2010"/>
                  </a:lnTo>
                  <a:lnTo>
                    <a:pt x="3268" y="2058"/>
                  </a:lnTo>
                  <a:lnTo>
                    <a:pt x="3261" y="2106"/>
                  </a:lnTo>
                  <a:lnTo>
                    <a:pt x="3247" y="2153"/>
                  </a:lnTo>
                  <a:lnTo>
                    <a:pt x="3228" y="2199"/>
                  </a:lnTo>
                  <a:lnTo>
                    <a:pt x="3202" y="2244"/>
                  </a:lnTo>
                  <a:lnTo>
                    <a:pt x="3171" y="2289"/>
                  </a:lnTo>
                  <a:lnTo>
                    <a:pt x="3181" y="2318"/>
                  </a:lnTo>
                  <a:lnTo>
                    <a:pt x="3189" y="2352"/>
                  </a:lnTo>
                  <a:lnTo>
                    <a:pt x="3196" y="2390"/>
                  </a:lnTo>
                  <a:lnTo>
                    <a:pt x="3200" y="2431"/>
                  </a:lnTo>
                  <a:lnTo>
                    <a:pt x="3200" y="2461"/>
                  </a:lnTo>
                  <a:lnTo>
                    <a:pt x="3198" y="2494"/>
                  </a:lnTo>
                  <a:lnTo>
                    <a:pt x="3194" y="2529"/>
                  </a:lnTo>
                  <a:lnTo>
                    <a:pt x="3186" y="2566"/>
                  </a:lnTo>
                  <a:lnTo>
                    <a:pt x="3175" y="2603"/>
                  </a:lnTo>
                  <a:lnTo>
                    <a:pt x="3158" y="2642"/>
                  </a:lnTo>
                  <a:lnTo>
                    <a:pt x="3138" y="2680"/>
                  </a:lnTo>
                  <a:lnTo>
                    <a:pt x="3111" y="2718"/>
                  </a:lnTo>
                  <a:lnTo>
                    <a:pt x="3079" y="2757"/>
                  </a:lnTo>
                  <a:lnTo>
                    <a:pt x="3041" y="2796"/>
                  </a:lnTo>
                  <a:lnTo>
                    <a:pt x="3044" y="2826"/>
                  </a:lnTo>
                  <a:lnTo>
                    <a:pt x="3045" y="2860"/>
                  </a:lnTo>
                  <a:lnTo>
                    <a:pt x="3044" y="2897"/>
                  </a:lnTo>
                  <a:lnTo>
                    <a:pt x="3038" y="2937"/>
                  </a:lnTo>
                  <a:lnTo>
                    <a:pt x="3029" y="2979"/>
                  </a:lnTo>
                  <a:lnTo>
                    <a:pt x="3013" y="3022"/>
                  </a:lnTo>
                  <a:lnTo>
                    <a:pt x="2993" y="3066"/>
                  </a:lnTo>
                  <a:lnTo>
                    <a:pt x="2968" y="3105"/>
                  </a:lnTo>
                  <a:lnTo>
                    <a:pt x="2940" y="3141"/>
                  </a:lnTo>
                  <a:lnTo>
                    <a:pt x="2906" y="3175"/>
                  </a:lnTo>
                  <a:lnTo>
                    <a:pt x="2869" y="3206"/>
                  </a:lnTo>
                  <a:lnTo>
                    <a:pt x="2827" y="3235"/>
                  </a:lnTo>
                  <a:lnTo>
                    <a:pt x="2781" y="3261"/>
                  </a:lnTo>
                  <a:lnTo>
                    <a:pt x="2731" y="3284"/>
                  </a:lnTo>
                  <a:lnTo>
                    <a:pt x="2677" y="3304"/>
                  </a:lnTo>
                  <a:lnTo>
                    <a:pt x="2618" y="3323"/>
                  </a:lnTo>
                  <a:lnTo>
                    <a:pt x="2556" y="3338"/>
                  </a:lnTo>
                  <a:lnTo>
                    <a:pt x="2499" y="3348"/>
                  </a:lnTo>
                  <a:lnTo>
                    <a:pt x="2437" y="3357"/>
                  </a:lnTo>
                  <a:lnTo>
                    <a:pt x="2372" y="3363"/>
                  </a:lnTo>
                  <a:lnTo>
                    <a:pt x="2302" y="3366"/>
                  </a:lnTo>
                  <a:lnTo>
                    <a:pt x="2228" y="3367"/>
                  </a:lnTo>
                  <a:lnTo>
                    <a:pt x="2154" y="3366"/>
                  </a:lnTo>
                  <a:lnTo>
                    <a:pt x="2075" y="3363"/>
                  </a:lnTo>
                  <a:lnTo>
                    <a:pt x="1993" y="3358"/>
                  </a:lnTo>
                  <a:lnTo>
                    <a:pt x="1920" y="3359"/>
                  </a:lnTo>
                  <a:lnTo>
                    <a:pt x="1848" y="3359"/>
                  </a:lnTo>
                  <a:lnTo>
                    <a:pt x="1776" y="3358"/>
                  </a:lnTo>
                  <a:lnTo>
                    <a:pt x="1707" y="3356"/>
                  </a:lnTo>
                  <a:lnTo>
                    <a:pt x="1638" y="3353"/>
                  </a:lnTo>
                  <a:lnTo>
                    <a:pt x="1572" y="3350"/>
                  </a:lnTo>
                  <a:lnTo>
                    <a:pt x="1508" y="3346"/>
                  </a:lnTo>
                  <a:lnTo>
                    <a:pt x="1447" y="3342"/>
                  </a:lnTo>
                  <a:lnTo>
                    <a:pt x="1388" y="3338"/>
                  </a:lnTo>
                  <a:lnTo>
                    <a:pt x="1333" y="3334"/>
                  </a:lnTo>
                  <a:lnTo>
                    <a:pt x="1282" y="3330"/>
                  </a:lnTo>
                  <a:lnTo>
                    <a:pt x="1236" y="3326"/>
                  </a:lnTo>
                  <a:lnTo>
                    <a:pt x="1193" y="3322"/>
                  </a:lnTo>
                  <a:lnTo>
                    <a:pt x="1156" y="3318"/>
                  </a:lnTo>
                  <a:lnTo>
                    <a:pt x="1124" y="3315"/>
                  </a:lnTo>
                  <a:lnTo>
                    <a:pt x="1098" y="3311"/>
                  </a:lnTo>
                  <a:lnTo>
                    <a:pt x="1077" y="3308"/>
                  </a:lnTo>
                  <a:lnTo>
                    <a:pt x="1063" y="3307"/>
                  </a:lnTo>
                  <a:lnTo>
                    <a:pt x="1055" y="3306"/>
                  </a:lnTo>
                  <a:lnTo>
                    <a:pt x="890" y="3286"/>
                  </a:lnTo>
                  <a:lnTo>
                    <a:pt x="860" y="3304"/>
                  </a:lnTo>
                  <a:lnTo>
                    <a:pt x="828" y="3320"/>
                  </a:lnTo>
                  <a:lnTo>
                    <a:pt x="794" y="3331"/>
                  </a:lnTo>
                  <a:lnTo>
                    <a:pt x="758" y="3337"/>
                  </a:lnTo>
                  <a:lnTo>
                    <a:pt x="721" y="3340"/>
                  </a:lnTo>
                  <a:lnTo>
                    <a:pt x="293" y="3340"/>
                  </a:lnTo>
                  <a:lnTo>
                    <a:pt x="249" y="3337"/>
                  </a:lnTo>
                  <a:lnTo>
                    <a:pt x="208" y="3328"/>
                  </a:lnTo>
                  <a:lnTo>
                    <a:pt x="169" y="3312"/>
                  </a:lnTo>
                  <a:lnTo>
                    <a:pt x="133" y="3293"/>
                  </a:lnTo>
                  <a:lnTo>
                    <a:pt x="100" y="3268"/>
                  </a:lnTo>
                  <a:lnTo>
                    <a:pt x="72" y="3239"/>
                  </a:lnTo>
                  <a:lnTo>
                    <a:pt x="47" y="3206"/>
                  </a:lnTo>
                  <a:lnTo>
                    <a:pt x="27" y="3170"/>
                  </a:lnTo>
                  <a:lnTo>
                    <a:pt x="12" y="3131"/>
                  </a:lnTo>
                  <a:lnTo>
                    <a:pt x="3" y="3090"/>
                  </a:lnTo>
                  <a:lnTo>
                    <a:pt x="0" y="3047"/>
                  </a:lnTo>
                  <a:lnTo>
                    <a:pt x="0" y="1902"/>
                  </a:lnTo>
                  <a:lnTo>
                    <a:pt x="3" y="1859"/>
                  </a:lnTo>
                  <a:lnTo>
                    <a:pt x="12" y="1818"/>
                  </a:lnTo>
                  <a:lnTo>
                    <a:pt x="27" y="1779"/>
                  </a:lnTo>
                  <a:lnTo>
                    <a:pt x="47" y="1743"/>
                  </a:lnTo>
                  <a:lnTo>
                    <a:pt x="72" y="1711"/>
                  </a:lnTo>
                  <a:lnTo>
                    <a:pt x="100" y="1682"/>
                  </a:lnTo>
                  <a:lnTo>
                    <a:pt x="133" y="1657"/>
                  </a:lnTo>
                  <a:lnTo>
                    <a:pt x="169" y="1637"/>
                  </a:lnTo>
                  <a:lnTo>
                    <a:pt x="208" y="1622"/>
                  </a:lnTo>
                  <a:lnTo>
                    <a:pt x="249" y="1613"/>
                  </a:lnTo>
                  <a:lnTo>
                    <a:pt x="293" y="1609"/>
                  </a:lnTo>
                  <a:lnTo>
                    <a:pt x="721" y="1609"/>
                  </a:lnTo>
                  <a:lnTo>
                    <a:pt x="758" y="1612"/>
                  </a:lnTo>
                  <a:lnTo>
                    <a:pt x="794" y="1618"/>
                  </a:lnTo>
                  <a:lnTo>
                    <a:pt x="829" y="1630"/>
                  </a:lnTo>
                  <a:lnTo>
                    <a:pt x="860" y="1645"/>
                  </a:lnTo>
                  <a:lnTo>
                    <a:pt x="880" y="1605"/>
                  </a:lnTo>
                  <a:lnTo>
                    <a:pt x="903" y="1564"/>
                  </a:lnTo>
                  <a:lnTo>
                    <a:pt x="930" y="1521"/>
                  </a:lnTo>
                  <a:lnTo>
                    <a:pt x="962" y="1479"/>
                  </a:lnTo>
                  <a:lnTo>
                    <a:pt x="999" y="1438"/>
                  </a:lnTo>
                  <a:lnTo>
                    <a:pt x="1002" y="1434"/>
                  </a:lnTo>
                  <a:lnTo>
                    <a:pt x="1006" y="1431"/>
                  </a:lnTo>
                  <a:lnTo>
                    <a:pt x="1010" y="1428"/>
                  </a:lnTo>
                  <a:lnTo>
                    <a:pt x="1043" y="1399"/>
                  </a:lnTo>
                  <a:lnTo>
                    <a:pt x="1076" y="1364"/>
                  </a:lnTo>
                  <a:lnTo>
                    <a:pt x="1111" y="1324"/>
                  </a:lnTo>
                  <a:lnTo>
                    <a:pt x="1145" y="1279"/>
                  </a:lnTo>
                  <a:lnTo>
                    <a:pt x="1179" y="1230"/>
                  </a:lnTo>
                  <a:lnTo>
                    <a:pt x="1213" y="1178"/>
                  </a:lnTo>
                  <a:lnTo>
                    <a:pt x="1246" y="1122"/>
                  </a:lnTo>
                  <a:lnTo>
                    <a:pt x="1280" y="1063"/>
                  </a:lnTo>
                  <a:lnTo>
                    <a:pt x="1313" y="1004"/>
                  </a:lnTo>
                  <a:lnTo>
                    <a:pt x="1344" y="942"/>
                  </a:lnTo>
                  <a:lnTo>
                    <a:pt x="1375" y="881"/>
                  </a:lnTo>
                  <a:lnTo>
                    <a:pt x="1405" y="819"/>
                  </a:lnTo>
                  <a:lnTo>
                    <a:pt x="1432" y="758"/>
                  </a:lnTo>
                  <a:lnTo>
                    <a:pt x="1460" y="698"/>
                  </a:lnTo>
                  <a:lnTo>
                    <a:pt x="1486" y="640"/>
                  </a:lnTo>
                  <a:lnTo>
                    <a:pt x="1509" y="584"/>
                  </a:lnTo>
                  <a:lnTo>
                    <a:pt x="1531" y="532"/>
                  </a:lnTo>
                  <a:lnTo>
                    <a:pt x="1550" y="483"/>
                  </a:lnTo>
                  <a:lnTo>
                    <a:pt x="1567" y="437"/>
                  </a:lnTo>
                  <a:lnTo>
                    <a:pt x="1583" y="398"/>
                  </a:lnTo>
                  <a:lnTo>
                    <a:pt x="1581" y="375"/>
                  </a:lnTo>
                  <a:lnTo>
                    <a:pt x="1578" y="347"/>
                  </a:lnTo>
                  <a:lnTo>
                    <a:pt x="1577" y="318"/>
                  </a:lnTo>
                  <a:lnTo>
                    <a:pt x="1577" y="286"/>
                  </a:lnTo>
                  <a:lnTo>
                    <a:pt x="1578" y="252"/>
                  </a:lnTo>
                  <a:lnTo>
                    <a:pt x="1582" y="217"/>
                  </a:lnTo>
                  <a:lnTo>
                    <a:pt x="1587" y="183"/>
                  </a:lnTo>
                  <a:lnTo>
                    <a:pt x="1596" y="150"/>
                  </a:lnTo>
                  <a:lnTo>
                    <a:pt x="1607" y="118"/>
                  </a:lnTo>
                  <a:lnTo>
                    <a:pt x="1623" y="88"/>
                  </a:lnTo>
                  <a:lnTo>
                    <a:pt x="1642" y="62"/>
                  </a:lnTo>
                  <a:lnTo>
                    <a:pt x="1665" y="40"/>
                  </a:lnTo>
                  <a:lnTo>
                    <a:pt x="1689" y="23"/>
                  </a:lnTo>
                  <a:lnTo>
                    <a:pt x="1717" y="10"/>
                  </a:lnTo>
                  <a:lnTo>
                    <a:pt x="1747" y="2"/>
                  </a:lnTo>
                  <a:lnTo>
                    <a:pt x="17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8" name="Group 6"/>
          <p:cNvGrpSpPr/>
          <p:nvPr/>
        </p:nvGrpSpPr>
        <p:grpSpPr>
          <a:xfrm>
            <a:off x="6757897" y="4553891"/>
            <a:ext cx="573477" cy="573477"/>
            <a:chOff x="6757897" y="4558654"/>
            <a:chExt cx="573477" cy="573477"/>
          </a:xfrm>
        </p:grpSpPr>
        <p:sp>
          <p:nvSpPr>
            <p:cNvPr id="49" name="Oval 59"/>
            <p:cNvSpPr>
              <a:spLocks noChangeArrowheads="1"/>
            </p:cNvSpPr>
            <p:nvPr/>
          </p:nvSpPr>
          <p:spPr bwMode="auto">
            <a:xfrm>
              <a:off x="6757897" y="4558654"/>
              <a:ext cx="573477" cy="573477"/>
            </a:xfrm>
            <a:prstGeom prst="ellipse">
              <a:avLst/>
            </a:prstGeom>
            <a:solidFill>
              <a:srgbClr val="00B0F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0" name="Group 79"/>
            <p:cNvGrpSpPr/>
            <p:nvPr/>
          </p:nvGrpSpPr>
          <p:grpSpPr>
            <a:xfrm>
              <a:off x="6916008" y="4694511"/>
              <a:ext cx="257254" cy="301762"/>
              <a:chOff x="1671638" y="5013325"/>
              <a:chExt cx="458787" cy="538162"/>
            </a:xfrm>
            <a:solidFill>
              <a:schemeClr val="bg1"/>
            </a:solidFill>
          </p:grpSpPr>
          <p:sp>
            <p:nvSpPr>
              <p:cNvPr id="51"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2"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53" name="Group 7"/>
          <p:cNvGrpSpPr/>
          <p:nvPr/>
        </p:nvGrpSpPr>
        <p:grpSpPr>
          <a:xfrm>
            <a:off x="6933818" y="2950616"/>
            <a:ext cx="572092" cy="573477"/>
            <a:chOff x="6933818" y="2925216"/>
            <a:chExt cx="572092" cy="573477"/>
          </a:xfrm>
        </p:grpSpPr>
        <p:sp>
          <p:nvSpPr>
            <p:cNvPr id="54" name="Oval 61"/>
            <p:cNvSpPr>
              <a:spLocks noChangeArrowheads="1"/>
            </p:cNvSpPr>
            <p:nvPr/>
          </p:nvSpPr>
          <p:spPr bwMode="auto">
            <a:xfrm>
              <a:off x="6933818" y="2925216"/>
              <a:ext cx="572092" cy="573477"/>
            </a:xfrm>
            <a:prstGeom prst="ellipse">
              <a:avLst/>
            </a:prstGeom>
            <a:solidFill>
              <a:srgbClr val="7030A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5" name="Group 100"/>
            <p:cNvGrpSpPr/>
            <p:nvPr/>
          </p:nvGrpSpPr>
          <p:grpSpPr>
            <a:xfrm>
              <a:off x="7081490" y="3039116"/>
              <a:ext cx="276748" cy="345677"/>
              <a:chOff x="2611438" y="2698750"/>
              <a:chExt cx="427038" cy="533400"/>
            </a:xfrm>
            <a:solidFill>
              <a:schemeClr val="bg1"/>
            </a:solidFill>
          </p:grpSpPr>
          <p:sp>
            <p:nvSpPr>
              <p:cNvPr id="56"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7"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结构构造措施</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Left)">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2000"/>
                            </p:stCondLst>
                            <p:childTnLst>
                              <p:par>
                                <p:cTn id="30" presetID="18" presetClass="entr" presetSubtype="9"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upLeft)">
                                      <p:cBhvr>
                                        <p:cTn id="32" dur="500"/>
                                        <p:tgtEl>
                                          <p:spTgt spid="5"/>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8" presetClass="entr" presetSubtype="9"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Left)">
                                      <p:cBhvr>
                                        <p:cTn id="57" dur="500"/>
                                        <p:tgtEl>
                                          <p:spTgt spid="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5000"/>
                            </p:stCondLst>
                            <p:childTnLst>
                              <p:par>
                                <p:cTn id="70" presetID="22" presetClass="entr" presetSubtype="2"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right)">
                                      <p:cBhvr>
                                        <p:cTn id="72" dur="500"/>
                                        <p:tgtEl>
                                          <p:spTgt spid="24"/>
                                        </p:tgtEl>
                                      </p:cBhvr>
                                    </p:animEffect>
                                  </p:childTnLst>
                                </p:cTn>
                              </p:par>
                            </p:childTnLst>
                          </p:cTn>
                        </p:par>
                        <p:par>
                          <p:cTn id="73" fill="hold">
                            <p:stCondLst>
                              <p:cond delay="5500"/>
                            </p:stCondLst>
                            <p:childTnLst>
                              <p:par>
                                <p:cTn id="74" presetID="18" presetClass="entr" presetSubtype="3" fill="hold" grpId="0"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upRight)">
                                      <p:cBhvr>
                                        <p:cTn id="76" dur="500"/>
                                        <p:tgtEl>
                                          <p:spTgt spid="2"/>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anim calcmode="lin" valueType="num">
                                      <p:cBhvr>
                                        <p:cTn id="81" dur="500" fill="hold"/>
                                        <p:tgtEl>
                                          <p:spTgt spid="13"/>
                                        </p:tgtEl>
                                        <p:attrNameLst>
                                          <p:attrName>ppt_x</p:attrName>
                                        </p:attrNameLst>
                                      </p:cBhvr>
                                      <p:tavLst>
                                        <p:tav tm="0">
                                          <p:val>
                                            <p:strVal val="#ppt_x"/>
                                          </p:val>
                                        </p:tav>
                                        <p:tav tm="100000">
                                          <p:val>
                                            <p:strVal val="#ppt_x"/>
                                          </p:val>
                                        </p:tav>
                                      </p:tavLst>
                                    </p:anim>
                                    <p:anim calcmode="lin" valueType="num">
                                      <p:cBhvr>
                                        <p:cTn id="82" dur="5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anim calcmode="lin" valueType="num">
                                      <p:cBhvr>
                                        <p:cTn id="87" dur="500" fill="hold"/>
                                        <p:tgtEl>
                                          <p:spTgt spid="16"/>
                                        </p:tgtEl>
                                        <p:attrNameLst>
                                          <p:attrName>ppt_x</p:attrName>
                                        </p:attrNameLst>
                                      </p:cBhvr>
                                      <p:tavLst>
                                        <p:tav tm="0">
                                          <p:val>
                                            <p:strVal val="#ppt_x"/>
                                          </p:val>
                                        </p:tav>
                                        <p:tav tm="100000">
                                          <p:val>
                                            <p:strVal val="#ppt_x"/>
                                          </p:val>
                                        </p:tav>
                                      </p:tavLst>
                                    </p:anim>
                                    <p:anim calcmode="lin" valueType="num">
                                      <p:cBhvr>
                                        <p:cTn id="88" dur="500" fill="hold"/>
                                        <p:tgtEl>
                                          <p:spTgt spid="16"/>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7000"/>
                            </p:stCondLst>
                            <p:childTnLst>
                              <p:par>
                                <p:cTn id="95" presetID="22" presetClass="entr" presetSubtype="8"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childTnLst>
                          </p:cTn>
                        </p:par>
                        <p:par>
                          <p:cTn id="98" fill="hold">
                            <p:stCondLst>
                              <p:cond delay="7500"/>
                            </p:stCondLst>
                            <p:childTnLst>
                              <p:par>
                                <p:cTn id="99" presetID="18" presetClass="entr" presetSubtype="3"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strips(upRight)">
                                      <p:cBhvr>
                                        <p:cTn id="101" dur="500"/>
                                        <p:tgtEl>
                                          <p:spTgt spid="7"/>
                                        </p:tgtEl>
                                      </p:cBhvr>
                                    </p:animEffect>
                                  </p:childTnLst>
                                </p:cTn>
                              </p:par>
                            </p:childTnLst>
                          </p:cTn>
                        </p:par>
                        <p:par>
                          <p:cTn id="102" fill="hold">
                            <p:stCondLst>
                              <p:cond delay="8000"/>
                            </p:stCondLst>
                            <p:childTnLst>
                              <p:par>
                                <p:cTn id="103" presetID="42" presetClass="entr" presetSubtype="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500"/>
                                        <p:tgtEl>
                                          <p:spTgt spid="12"/>
                                        </p:tgtEl>
                                      </p:cBhvr>
                                    </p:animEffect>
                                    <p:anim calcmode="lin" valueType="num">
                                      <p:cBhvr>
                                        <p:cTn id="106" dur="500" fill="hold"/>
                                        <p:tgtEl>
                                          <p:spTgt spid="12"/>
                                        </p:tgtEl>
                                        <p:attrNameLst>
                                          <p:attrName>ppt_x</p:attrName>
                                        </p:attrNameLst>
                                      </p:cBhvr>
                                      <p:tavLst>
                                        <p:tav tm="0">
                                          <p:val>
                                            <p:strVal val="#ppt_x"/>
                                          </p:val>
                                        </p:tav>
                                        <p:tav tm="100000">
                                          <p:val>
                                            <p:strVal val="#ppt_x"/>
                                          </p:val>
                                        </p:tav>
                                      </p:tavLst>
                                    </p:anim>
                                    <p:anim calcmode="lin" valueType="num">
                                      <p:cBhvr>
                                        <p:cTn id="107" dur="500" fill="hold"/>
                                        <p:tgtEl>
                                          <p:spTgt spid="12"/>
                                        </p:tgtEl>
                                        <p:attrNameLst>
                                          <p:attrName>ppt_y</p:attrName>
                                        </p:attrNameLst>
                                      </p:cBhvr>
                                      <p:tavLst>
                                        <p:tav tm="0">
                                          <p:val>
                                            <p:strVal val="#ppt_y+.1"/>
                                          </p:val>
                                        </p:tav>
                                        <p:tav tm="100000">
                                          <p:val>
                                            <p:strVal val="#ppt_y"/>
                                          </p:val>
                                        </p:tav>
                                      </p:tavLst>
                                    </p:anim>
                                  </p:childTnLst>
                                </p:cTn>
                              </p:par>
                            </p:childTnLst>
                          </p:cTn>
                        </p:par>
                        <p:par>
                          <p:cTn id="108" fill="hold">
                            <p:stCondLst>
                              <p:cond delay="8500"/>
                            </p:stCondLst>
                            <p:childTnLst>
                              <p:par>
                                <p:cTn id="109" presetID="53" presetClass="entr" presetSubtype="16"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p:cTn id="111" dur="500" fill="hold"/>
                                        <p:tgtEl>
                                          <p:spTgt spid="10"/>
                                        </p:tgtEl>
                                        <p:attrNameLst>
                                          <p:attrName>ppt_w</p:attrName>
                                        </p:attrNameLst>
                                      </p:cBhvr>
                                      <p:tavLst>
                                        <p:tav tm="0">
                                          <p:val>
                                            <p:fltVal val="0"/>
                                          </p:val>
                                        </p:tav>
                                        <p:tav tm="100000">
                                          <p:val>
                                            <p:strVal val="#ppt_w"/>
                                          </p:val>
                                        </p:tav>
                                      </p:tavLst>
                                    </p:anim>
                                    <p:anim calcmode="lin" valueType="num">
                                      <p:cBhvr>
                                        <p:cTn id="112" dur="500" fill="hold"/>
                                        <p:tgtEl>
                                          <p:spTgt spid="10"/>
                                        </p:tgtEl>
                                        <p:attrNameLst>
                                          <p:attrName>ppt_h</p:attrName>
                                        </p:attrNameLst>
                                      </p:cBhvr>
                                      <p:tavLst>
                                        <p:tav tm="0">
                                          <p:val>
                                            <p:fltVal val="0"/>
                                          </p:val>
                                        </p:tav>
                                        <p:tav tm="100000">
                                          <p:val>
                                            <p:strVal val="#ppt_h"/>
                                          </p:val>
                                        </p:tav>
                                      </p:tavLst>
                                    </p:anim>
                                    <p:animEffect transition="in" filter="fade">
                                      <p:cBhvr>
                                        <p:cTn id="113" dur="500"/>
                                        <p:tgtEl>
                                          <p:spTgt spid="10"/>
                                        </p:tgtEl>
                                      </p:cBhvr>
                                    </p:animEffect>
                                  </p:childTnLst>
                                </p:cTn>
                              </p:par>
                              <p:par>
                                <p:cTn id="114" presetID="53" presetClass="entr" presetSubtype="16"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500" fill="hold"/>
                                        <p:tgtEl>
                                          <p:spTgt spid="53"/>
                                        </p:tgtEl>
                                        <p:attrNameLst>
                                          <p:attrName>ppt_w</p:attrName>
                                        </p:attrNameLst>
                                      </p:cBhvr>
                                      <p:tavLst>
                                        <p:tav tm="0">
                                          <p:val>
                                            <p:fltVal val="0"/>
                                          </p:val>
                                        </p:tav>
                                        <p:tav tm="100000">
                                          <p:val>
                                            <p:strVal val="#ppt_w"/>
                                          </p:val>
                                        </p:tav>
                                      </p:tavLst>
                                    </p:anim>
                                    <p:anim calcmode="lin" valueType="num">
                                      <p:cBhvr>
                                        <p:cTn id="117" dur="500" fill="hold"/>
                                        <p:tgtEl>
                                          <p:spTgt spid="53"/>
                                        </p:tgtEl>
                                        <p:attrNameLst>
                                          <p:attrName>ppt_h</p:attrName>
                                        </p:attrNameLst>
                                      </p:cBhvr>
                                      <p:tavLst>
                                        <p:tav tm="0">
                                          <p:val>
                                            <p:fltVal val="0"/>
                                          </p:val>
                                        </p:tav>
                                        <p:tav tm="100000">
                                          <p:val>
                                            <p:strVal val="#ppt_h"/>
                                          </p:val>
                                        </p:tav>
                                      </p:tavLst>
                                    </p:anim>
                                    <p:animEffect transition="in" filter="fade">
                                      <p:cBhvr>
                                        <p:cTn id="118" dur="500"/>
                                        <p:tgtEl>
                                          <p:spTgt spid="53"/>
                                        </p:tgtEl>
                                      </p:cBhvr>
                                    </p:animEffect>
                                  </p:childTnLst>
                                </p:cTn>
                              </p:par>
                            </p:childTnLst>
                          </p:cTn>
                        </p:par>
                        <p:par>
                          <p:cTn id="119" fill="hold">
                            <p:stCondLst>
                              <p:cond delay="9000"/>
                            </p:stCondLst>
                            <p:childTnLst>
                              <p:par>
                                <p:cTn id="120" presetID="22" presetClass="entr" presetSubtype="8"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left)">
                                      <p:cBhvr>
                                        <p:cTn id="122" dur="500"/>
                                        <p:tgtEl>
                                          <p:spTgt spid="27"/>
                                        </p:tgtEl>
                                      </p:cBhvr>
                                    </p:animEffect>
                                  </p:childTnLst>
                                </p:cTn>
                              </p:par>
                            </p:childTnLst>
                          </p:cTn>
                        </p:par>
                        <p:par>
                          <p:cTn id="123" fill="hold">
                            <p:stCondLst>
                              <p:cond delay="9500"/>
                            </p:stCondLst>
                            <p:childTnLst>
                              <p:par>
                                <p:cTn id="124" presetID="18" presetClass="entr" presetSubtype="3" fill="hold" grpId="0" nodeType="afterEffect">
                                  <p:stCondLst>
                                    <p:cond delay="0"/>
                                  </p:stCondLst>
                                  <p:childTnLst>
                                    <p:set>
                                      <p:cBhvr>
                                        <p:cTn id="125" dur="1" fill="hold">
                                          <p:stCondLst>
                                            <p:cond delay="0"/>
                                          </p:stCondLst>
                                        </p:cTn>
                                        <p:tgtEl>
                                          <p:spTgt spid="4"/>
                                        </p:tgtEl>
                                        <p:attrNameLst>
                                          <p:attrName>style.visibility</p:attrName>
                                        </p:attrNameLst>
                                      </p:cBhvr>
                                      <p:to>
                                        <p:strVal val="visible"/>
                                      </p:to>
                                    </p:set>
                                    <p:animEffect transition="in" filter="strips(upRight)">
                                      <p:cBhvr>
                                        <p:cTn id="126" dur="500"/>
                                        <p:tgtEl>
                                          <p:spTgt spid="4"/>
                                        </p:tgtEl>
                                      </p:cBhvr>
                                    </p:animEffect>
                                  </p:childTnLst>
                                </p:cTn>
                              </p:par>
                            </p:childTnLst>
                          </p:cTn>
                        </p:par>
                        <p:par>
                          <p:cTn id="127" fill="hold">
                            <p:stCondLst>
                              <p:cond delay="10000"/>
                            </p:stCondLst>
                            <p:childTnLst>
                              <p:par>
                                <p:cTn id="128" presetID="53" presetClass="entr" presetSubtype="16" fill="hold" grpId="0" nodeType="afterEffect">
                                  <p:stCondLst>
                                    <p:cond delay="0"/>
                                  </p:stCondLst>
                                  <p:childTnLst>
                                    <p:set>
                                      <p:cBhvr>
                                        <p:cTn id="129" dur="1" fill="hold">
                                          <p:stCondLst>
                                            <p:cond delay="0"/>
                                          </p:stCondLst>
                                        </p:cTn>
                                        <p:tgtEl>
                                          <p:spTgt spid="11"/>
                                        </p:tgtEl>
                                        <p:attrNameLst>
                                          <p:attrName>style.visibility</p:attrName>
                                        </p:attrNameLst>
                                      </p:cBhvr>
                                      <p:to>
                                        <p:strVal val="visible"/>
                                      </p:to>
                                    </p:set>
                                    <p:anim calcmode="lin" valueType="num">
                                      <p:cBhvr>
                                        <p:cTn id="130" dur="500" fill="hold"/>
                                        <p:tgtEl>
                                          <p:spTgt spid="11"/>
                                        </p:tgtEl>
                                        <p:attrNameLst>
                                          <p:attrName>ppt_w</p:attrName>
                                        </p:attrNameLst>
                                      </p:cBhvr>
                                      <p:tavLst>
                                        <p:tav tm="0">
                                          <p:val>
                                            <p:fltVal val="0"/>
                                          </p:val>
                                        </p:tav>
                                        <p:tav tm="100000">
                                          <p:val>
                                            <p:strVal val="#ppt_w"/>
                                          </p:val>
                                        </p:tav>
                                      </p:tavLst>
                                    </p:anim>
                                    <p:anim calcmode="lin" valueType="num">
                                      <p:cBhvr>
                                        <p:cTn id="131" dur="500" fill="hold"/>
                                        <p:tgtEl>
                                          <p:spTgt spid="11"/>
                                        </p:tgtEl>
                                        <p:attrNameLst>
                                          <p:attrName>ppt_h</p:attrName>
                                        </p:attrNameLst>
                                      </p:cBhvr>
                                      <p:tavLst>
                                        <p:tav tm="0">
                                          <p:val>
                                            <p:fltVal val="0"/>
                                          </p:val>
                                        </p:tav>
                                        <p:tav tm="100000">
                                          <p:val>
                                            <p:strVal val="#ppt_h"/>
                                          </p:val>
                                        </p:tav>
                                      </p:tavLst>
                                    </p:anim>
                                    <p:animEffect transition="in" filter="fade">
                                      <p:cBhvr>
                                        <p:cTn id="132" dur="500"/>
                                        <p:tgtEl>
                                          <p:spTgt spid="11"/>
                                        </p:tgtEl>
                                      </p:cBhvr>
                                    </p:animEffect>
                                  </p:childTnLst>
                                </p:cTn>
                              </p:par>
                              <p:par>
                                <p:cTn id="133" presetID="53" presetClass="entr" presetSubtype="16" fill="hold" nodeType="withEffect">
                                  <p:stCondLst>
                                    <p:cond delay="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left)">
                                      <p:cBhvr>
                                        <p:cTn id="141" dur="500"/>
                                        <p:tgtEl>
                                          <p:spTgt spid="26"/>
                                        </p:tgtEl>
                                      </p:cBhvr>
                                    </p:animEffect>
                                  </p:childTnLst>
                                </p:cTn>
                              </p:par>
                            </p:childTnLst>
                          </p:cTn>
                        </p:par>
                        <p:par>
                          <p:cTn id="142" fill="hold">
                            <p:stCondLst>
                              <p:cond delay="11000"/>
                            </p:stCondLst>
                            <p:childTnLst>
                              <p:par>
                                <p:cTn id="143" presetID="18" presetClass="entr" presetSubtype="3" fill="hold" grpId="0" nodeType="afterEffect">
                                  <p:stCondLst>
                                    <p:cond delay="0"/>
                                  </p:stCondLst>
                                  <p:childTnLst>
                                    <p:set>
                                      <p:cBhvr>
                                        <p:cTn id="144" dur="1" fill="hold">
                                          <p:stCondLst>
                                            <p:cond delay="0"/>
                                          </p:stCondLst>
                                        </p:cTn>
                                        <p:tgtEl>
                                          <p:spTgt spid="3"/>
                                        </p:tgtEl>
                                        <p:attrNameLst>
                                          <p:attrName>style.visibility</p:attrName>
                                        </p:attrNameLst>
                                      </p:cBhvr>
                                      <p:to>
                                        <p:strVal val="visible"/>
                                      </p:to>
                                    </p:set>
                                    <p:animEffect transition="in" filter="strips(upRight)">
                                      <p:cBhvr>
                                        <p:cTn id="145" dur="500"/>
                                        <p:tgtEl>
                                          <p:spTgt spid="3"/>
                                        </p:tgtEl>
                                      </p:cBhvr>
                                    </p:animEffect>
                                  </p:childTnLst>
                                </p:cTn>
                              </p:par>
                            </p:childTnLst>
                          </p:cTn>
                        </p:par>
                        <p:par>
                          <p:cTn id="146" fill="hold">
                            <p:stCondLst>
                              <p:cond delay="11500"/>
                            </p:stCondLst>
                            <p:childTnLst>
                              <p:par>
                                <p:cTn id="147" presetID="53" presetClass="entr" presetSubtype="16" fill="hold" grpId="0" nodeType="after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p:cTn id="149" dur="500" fill="hold"/>
                                        <p:tgtEl>
                                          <p:spTgt spid="15"/>
                                        </p:tgtEl>
                                        <p:attrNameLst>
                                          <p:attrName>ppt_w</p:attrName>
                                        </p:attrNameLst>
                                      </p:cBhvr>
                                      <p:tavLst>
                                        <p:tav tm="0">
                                          <p:val>
                                            <p:fltVal val="0"/>
                                          </p:val>
                                        </p:tav>
                                        <p:tav tm="100000">
                                          <p:val>
                                            <p:strVal val="#ppt_w"/>
                                          </p:val>
                                        </p:tav>
                                      </p:tavLst>
                                    </p:anim>
                                    <p:anim calcmode="lin" valueType="num">
                                      <p:cBhvr>
                                        <p:cTn id="150" dur="500" fill="hold"/>
                                        <p:tgtEl>
                                          <p:spTgt spid="15"/>
                                        </p:tgtEl>
                                        <p:attrNameLst>
                                          <p:attrName>ppt_h</p:attrName>
                                        </p:attrNameLst>
                                      </p:cBhvr>
                                      <p:tavLst>
                                        <p:tav tm="0">
                                          <p:val>
                                            <p:fltVal val="0"/>
                                          </p:val>
                                        </p:tav>
                                        <p:tav tm="100000">
                                          <p:val>
                                            <p:strVal val="#ppt_h"/>
                                          </p:val>
                                        </p:tav>
                                      </p:tavLst>
                                    </p:anim>
                                    <p:animEffect transition="in" filter="fade">
                                      <p:cBhvr>
                                        <p:cTn id="151" dur="500"/>
                                        <p:tgtEl>
                                          <p:spTgt spid="15"/>
                                        </p:tgtEl>
                                      </p:cBhvr>
                                    </p:animEffect>
                                  </p:childTnLst>
                                </p:cTn>
                              </p:par>
                              <p:par>
                                <p:cTn id="152" presetID="53" presetClass="entr" presetSubtype="16" fill="hold" nodeType="with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p:cTn id="154" dur="500" fill="hold"/>
                                        <p:tgtEl>
                                          <p:spTgt spid="48"/>
                                        </p:tgtEl>
                                        <p:attrNameLst>
                                          <p:attrName>ppt_w</p:attrName>
                                        </p:attrNameLst>
                                      </p:cBhvr>
                                      <p:tavLst>
                                        <p:tav tm="0">
                                          <p:val>
                                            <p:fltVal val="0"/>
                                          </p:val>
                                        </p:tav>
                                        <p:tav tm="100000">
                                          <p:val>
                                            <p:strVal val="#ppt_w"/>
                                          </p:val>
                                        </p:tav>
                                      </p:tavLst>
                                    </p:anim>
                                    <p:anim calcmode="lin" valueType="num">
                                      <p:cBhvr>
                                        <p:cTn id="155" dur="500" fill="hold"/>
                                        <p:tgtEl>
                                          <p:spTgt spid="48"/>
                                        </p:tgtEl>
                                        <p:attrNameLst>
                                          <p:attrName>ppt_h</p:attrName>
                                        </p:attrNameLst>
                                      </p:cBhvr>
                                      <p:tavLst>
                                        <p:tav tm="0">
                                          <p:val>
                                            <p:fltVal val="0"/>
                                          </p:val>
                                        </p:tav>
                                        <p:tav tm="100000">
                                          <p:val>
                                            <p:strVal val="#ppt_h"/>
                                          </p:val>
                                        </p:tav>
                                      </p:tavLst>
                                    </p:anim>
                                    <p:animEffect transition="in" filter="fade">
                                      <p:cBhvr>
                                        <p:cTn id="156" dur="500"/>
                                        <p:tgtEl>
                                          <p:spTgt spid="48"/>
                                        </p:tgtEl>
                                      </p:cBhvr>
                                    </p:animEffect>
                                  </p:childTnLst>
                                </p:cTn>
                              </p:par>
                            </p:childTnLst>
                          </p:cTn>
                        </p:par>
                        <p:par>
                          <p:cTn id="157" fill="hold">
                            <p:stCondLst>
                              <p:cond delay="12000"/>
                            </p:stCondLst>
                            <p:childTnLst>
                              <p:par>
                                <p:cTn id="158" presetID="22" presetClass="entr" presetSubtype="8" fill="hold" grpId="0" nodeType="afterEffect">
                                  <p:stCondLst>
                                    <p:cond delay="0"/>
                                  </p:stCondLst>
                                  <p:childTnLst>
                                    <p:set>
                                      <p:cBhvr>
                                        <p:cTn id="159" dur="1" fill="hold">
                                          <p:stCondLst>
                                            <p:cond delay="0"/>
                                          </p:stCondLst>
                                        </p:cTn>
                                        <p:tgtEl>
                                          <p:spTgt spid="25"/>
                                        </p:tgtEl>
                                        <p:attrNameLst>
                                          <p:attrName>style.visibility</p:attrName>
                                        </p:attrNameLst>
                                      </p:cBhvr>
                                      <p:to>
                                        <p:strVal val="visible"/>
                                      </p:to>
                                    </p:set>
                                    <p:animEffect transition="in" filter="wipe(left)">
                                      <p:cBhvr>
                                        <p:cTn id="1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2" grpId="0"/>
      <p:bldP spid="23" grpId="0"/>
      <p:bldP spid="24" grpId="0"/>
      <p:bldP spid="25" grpId="0"/>
      <p:bldP spid="26" grpId="0"/>
      <p:bldP spid="27" grpId="0"/>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rgbClr val="6CBA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sp>
        <p:nvSpPr>
          <p:cNvPr id="3" name="Title 6"/>
          <p:cNvSpPr txBox="1"/>
          <p:nvPr>
            <p:custDataLst>
              <p:tags r:id="rId7"/>
            </p:custDataLst>
          </p:nvPr>
        </p:nvSpPr>
        <p:spPr>
          <a:xfrm>
            <a:off x="1219210" y="1066809"/>
            <a:ext cx="9753676" cy="472443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57200" algn="just" fontAlgn="ctr">
              <a:lnSpc>
                <a:spcPct val="130000"/>
              </a:lnSpc>
              <a:spcBef>
                <a:spcPts val="1000"/>
              </a:spcBef>
              <a:buSzPct val="100000"/>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构造柱是指按构造要求设置在砌块房屋中的钢筋混凝土柱，并按先砌墙后浇灌混凝土的顺序施工，简称构造柱。构造柱的截面不宜小于190mm× 墙厚，纵筋不宜小于</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el-GR" altLang="zh-CN" sz="1800"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el-GR" altLang="zh-CN" sz="18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a:t>
            </a:r>
            <a:r>
              <a:rPr lang="el-GR" altLang="zh-CN" sz="1800"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。纵筋上、下端应锚入梁或板内500。拉结筋为</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el-GR" altLang="zh-CN" sz="1800"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el-GR" altLang="zh-CN" sz="1800" i="1"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Φ</a:t>
            </a:r>
            <a:r>
              <a:rPr lang="el-GR" altLang="zh-CN" sz="1800" spc="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spc="0" dirty="0" smtClean="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，沿墙竖向间距600 且埋置于水平灰缝内，伸入墙内的长度同前面所述。砌体填充墙设芯柱做法仅用于通孔砌块填充墙门窗洞口两侧，其他部位设置构造柱或按工程结构设计。填充墙构造柱或芯柱混凝土应在墙体砌筑完成后再浇筑。混凝土强度等级不低于C20。浇筑时宜分段、定量浇筑，以保证构造柱或芯柱混凝土灌实。女儿墙及悬挑砌块外墙中构造柱间距不应大于3.6m，主筋应锚入框架柱或梁内。当女儿墙较高时应验算构造柱和压顶混凝土带的配筋。</a:t>
            </a:r>
          </a:p>
          <a:p>
            <a:pPr marL="0" lvl="0" indent="4572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xmlns="" val="200" checksum="59296752"/>
                </a:ext>
              </a:extLst>
            </a:pPr>
            <a:r>
              <a:rPr lang="zh-CN" altLang="en-US" sz="18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轻集料混凝土空心砌块墙体构造详图，如图2-3-45、图2-3-46 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rgbClr val="6CBA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6CBA26"/>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8"/>
          <a:stretch>
            <a:fillRect/>
          </a:stretch>
        </p:blipFill>
        <p:spPr>
          <a:xfrm>
            <a:off x="692785" y="1548765"/>
            <a:ext cx="5400000" cy="3896405"/>
          </a:xfrm>
          <a:prstGeom prst="rect">
            <a:avLst/>
          </a:prstGeom>
        </p:spPr>
      </p:pic>
      <p:pic>
        <p:nvPicPr>
          <p:cNvPr id="4" name="图片 3"/>
          <p:cNvPicPr>
            <a:picLocks noChangeAspect="1"/>
          </p:cNvPicPr>
          <p:nvPr/>
        </p:nvPicPr>
        <p:blipFill>
          <a:blip r:embed="rId9"/>
          <a:stretch>
            <a:fillRect/>
          </a:stretch>
        </p:blipFill>
        <p:spPr>
          <a:xfrm>
            <a:off x="6092825" y="1358265"/>
            <a:ext cx="5400000" cy="408672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255342" cy="6858000"/>
          </a:xfrm>
          <a:prstGeom prst="rect">
            <a:avLst/>
          </a:prstGeom>
          <a:solidFill>
            <a:srgbClr val="F8761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6" name="文本框 5"/>
          <p:cNvSpPr txBox="1"/>
          <p:nvPr>
            <p:custDataLst>
              <p:tags r:id="rId3"/>
            </p:custDataLst>
          </p:nvPr>
        </p:nvSpPr>
        <p:spPr>
          <a:xfrm>
            <a:off x="457204" y="1219187"/>
            <a:ext cx="3352825" cy="1981213"/>
          </a:xfrm>
          <a:prstGeom prst="rect">
            <a:avLst/>
          </a:prstGeom>
          <a:noFill/>
        </p:spPr>
        <p:txBody>
          <a:bodyPr wrap="square" lIns="63500" tIns="25400" rIns="63500" bIns="25400" rtlCol="0" anchor="ctr" anchorCtr="0">
            <a:normAutofit lnSpcReduction="10000"/>
          </a:bodyPr>
          <a:lstStyle/>
          <a:p>
            <a:pPr marL="0" indent="0" algn="l">
              <a:lnSpc>
                <a:spcPct val="100000"/>
              </a:lnSpc>
              <a:spcBef>
                <a:spcPts val="0"/>
              </a:spcBef>
              <a:spcAft>
                <a:spcPts val="0"/>
              </a:spcAft>
              <a:buSzPct val="100000"/>
              <a:buNone/>
            </a:pPr>
            <a:r>
              <a:rPr lang="zh-CN" altLang="en-US" sz="4400" b="1" spc="160" dirty="0">
                <a:solidFill>
                  <a:schemeClr val="lt1"/>
                </a:solidFill>
                <a:latin typeface="微软雅黑" panose="020B0503020204020204" pitchFamily="34" charset="-122"/>
                <a:ea typeface="微软雅黑" panose="020B0503020204020204" pitchFamily="34" charset="-122"/>
              </a:rPr>
              <a:t>普通混凝土小型空心砌块墙体构造</a:t>
            </a:r>
          </a:p>
        </p:txBody>
      </p:sp>
      <p:sp>
        <p:nvSpPr>
          <p:cNvPr id="11" name="Title 6"/>
          <p:cNvSpPr txBox="1"/>
          <p:nvPr>
            <p:custDataLst>
              <p:tags r:id="rId4"/>
            </p:custDataLst>
          </p:nvPr>
        </p:nvSpPr>
        <p:spPr>
          <a:xfrm>
            <a:off x="4876800" y="914400"/>
            <a:ext cx="6372225" cy="5029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80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普通混凝土小型空心砌块的主规格按宽度有190mm 和90mm 两个系列。宽度为190mm 系列的主砌块尺寸为390mm×190mm×190mm 和390mm×190mm×90mm。</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80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此外，为解决墙体转角、丁字接头部位的变化，还有辅助砌块和配套系列砌块。宽度为90mm 系列的主砌块尺寸为390mm×90mm×190mm 和390mm×90mm×90mm，也有辅助砌块和配套系列砌块。</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80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普通混凝土小型空心砌块有承重和非承重两种，适用于地震设防烈度为8 度及以下地区的低层和多层混凝土小型空心砌块住宅建筑及相近的民用建筑承重墙体与隔墙墙体。</a:t>
            </a:r>
          </a:p>
        </p:txBody>
      </p:sp>
      <p:cxnSp>
        <p:nvCxnSpPr>
          <p:cNvPr id="4" name="直接连接符 3"/>
          <p:cNvCxnSpPr/>
          <p:nvPr>
            <p:custDataLst>
              <p:tags r:id="rId5"/>
            </p:custDataLst>
          </p:nvPr>
        </p:nvCxnSpPr>
        <p:spPr>
          <a:xfrm>
            <a:off x="448310" y="1019175"/>
            <a:ext cx="90868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6"/>
            </p:custDataLst>
          </p:nvPr>
        </p:nvCxnSpPr>
        <p:spPr>
          <a:xfrm>
            <a:off x="457200" y="6096049"/>
            <a:ext cx="29146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a:off x="11278235" y="609600"/>
            <a:ext cx="2305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11278235" y="670560"/>
            <a:ext cx="1416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02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526563"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9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373634"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297172"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53669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749539" y="391609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403371"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61434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26906"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596610" y="391609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250440"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46141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520148"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173978"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384957"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326413" y="420006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30469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183304"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10576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039665"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269676" y="211480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52805" y="20352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492402" y="513712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198525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372945" y="508283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330325" y="163068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按墙体所在的位置分类</a:t>
            </a:r>
          </a:p>
        </p:txBody>
      </p:sp>
      <p:sp>
        <p:nvSpPr>
          <p:cNvPr id="67" name="1"/>
          <p:cNvSpPr txBox="1">
            <a:spLocks noChangeArrowheads="1"/>
          </p:cNvSpPr>
          <p:nvPr/>
        </p:nvSpPr>
        <p:spPr bwMode="auto">
          <a:xfrm>
            <a:off x="5168900" y="173926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按墙体的材料分类</a:t>
            </a:r>
          </a:p>
        </p:txBody>
      </p:sp>
      <p:sp>
        <p:nvSpPr>
          <p:cNvPr id="69" name="1"/>
          <p:cNvSpPr txBox="1">
            <a:spLocks noChangeArrowheads="1"/>
          </p:cNvSpPr>
          <p:nvPr/>
        </p:nvSpPr>
        <p:spPr bwMode="auto">
          <a:xfrm>
            <a:off x="9018905" y="173736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按墙体的施工方法分类</a:t>
            </a:r>
          </a:p>
        </p:txBody>
      </p:sp>
      <p:sp>
        <p:nvSpPr>
          <p:cNvPr id="70" name="1"/>
          <p:cNvSpPr txBox="1">
            <a:spLocks noChangeArrowheads="1"/>
          </p:cNvSpPr>
          <p:nvPr/>
        </p:nvSpPr>
        <p:spPr bwMode="auto">
          <a:xfrm>
            <a:off x="9026092" y="2085318"/>
            <a:ext cx="224209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（1）叠砌式（块材墙）</a:t>
            </a:r>
          </a:p>
          <a:p>
            <a:r>
              <a:rPr lang="zh-CN" altLang="en-US" dirty="0">
                <a:solidFill>
                  <a:schemeClr val="tx1"/>
                </a:solidFill>
                <a:sym typeface="+mn-lt"/>
              </a:rPr>
              <a:t>（2）现浇整体式（板筑墙）（3）预制装配式（板材墙）</a:t>
            </a:r>
          </a:p>
        </p:txBody>
      </p:sp>
      <p:sp>
        <p:nvSpPr>
          <p:cNvPr id="71" name="1"/>
          <p:cNvSpPr txBox="1">
            <a:spLocks noChangeArrowheads="1"/>
          </p:cNvSpPr>
          <p:nvPr/>
        </p:nvSpPr>
        <p:spPr bwMode="auto">
          <a:xfrm>
            <a:off x="3222625" y="482981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按墙体的受力特点分类</a:t>
            </a:r>
          </a:p>
        </p:txBody>
      </p:sp>
      <p:sp>
        <p:nvSpPr>
          <p:cNvPr id="72" name="1"/>
          <p:cNvSpPr txBox="1">
            <a:spLocks noChangeArrowheads="1"/>
          </p:cNvSpPr>
          <p:nvPr/>
        </p:nvSpPr>
        <p:spPr bwMode="auto">
          <a:xfrm>
            <a:off x="3232150" y="5184140"/>
            <a:ext cx="288226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（1）承重墙</a:t>
            </a:r>
          </a:p>
          <a:p>
            <a:pPr>
              <a:lnSpc>
                <a:spcPct val="130000"/>
              </a:lnSpc>
              <a:spcBef>
                <a:spcPts val="0"/>
              </a:spcBef>
              <a:spcAft>
                <a:spcPts val="0"/>
              </a:spcAft>
            </a:pPr>
            <a:r>
              <a:rPr lang="zh-CN" altLang="en-US" dirty="0">
                <a:solidFill>
                  <a:schemeClr val="tx1"/>
                </a:solidFill>
                <a:sym typeface="+mn-lt"/>
              </a:rPr>
              <a:t>（2）非承重墙</a:t>
            </a:r>
          </a:p>
        </p:txBody>
      </p:sp>
      <p:sp>
        <p:nvSpPr>
          <p:cNvPr id="73" name="1"/>
          <p:cNvSpPr txBox="1">
            <a:spLocks noChangeArrowheads="1"/>
          </p:cNvSpPr>
          <p:nvPr/>
        </p:nvSpPr>
        <p:spPr bwMode="auto">
          <a:xfrm>
            <a:off x="7038340" y="4836160"/>
            <a:ext cx="270700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按墙体的构造方式分类</a:t>
            </a:r>
          </a:p>
        </p:txBody>
      </p:sp>
      <p:sp>
        <p:nvSpPr>
          <p:cNvPr id="74" name="1"/>
          <p:cNvSpPr txBox="1">
            <a:spLocks noChangeArrowheads="1"/>
          </p:cNvSpPr>
          <p:nvPr/>
        </p:nvSpPr>
        <p:spPr bwMode="auto">
          <a:xfrm>
            <a:off x="7045412" y="5184225"/>
            <a:ext cx="224209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（1）实体墙</a:t>
            </a:r>
          </a:p>
          <a:p>
            <a:r>
              <a:rPr lang="zh-CN" altLang="en-US" dirty="0">
                <a:solidFill>
                  <a:schemeClr val="tx1"/>
                </a:solidFill>
                <a:sym typeface="+mn-lt"/>
              </a:rPr>
              <a:t>（2）空体墙</a:t>
            </a:r>
          </a:p>
          <a:p>
            <a:r>
              <a:rPr lang="zh-CN" altLang="en-US" dirty="0">
                <a:solidFill>
                  <a:schemeClr val="tx1"/>
                </a:solidFill>
                <a:sym typeface="+mn-lt"/>
              </a:rPr>
              <a:t>（3）复合墙</a:t>
            </a:r>
          </a:p>
        </p:txBody>
      </p:sp>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二、墙体的分类</a:t>
            </a:r>
          </a:p>
        </p:txBody>
      </p:sp>
      <p:sp>
        <p:nvSpPr>
          <p:cNvPr id="2" name="1"/>
          <p:cNvSpPr txBox="1">
            <a:spLocks noChangeArrowheads="1"/>
          </p:cNvSpPr>
          <p:nvPr/>
        </p:nvSpPr>
        <p:spPr bwMode="auto">
          <a:xfrm>
            <a:off x="1330960" y="1977390"/>
            <a:ext cx="27019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房屋中的墙体一般分为外墙和内墙，位于建筑物周边的墙称为外墙，位于建筑物内部的墙称为内墙。</a:t>
            </a:r>
          </a:p>
        </p:txBody>
      </p:sp>
      <p:sp>
        <p:nvSpPr>
          <p:cNvPr id="4" name="1"/>
          <p:cNvSpPr txBox="1">
            <a:spLocks noChangeArrowheads="1"/>
          </p:cNvSpPr>
          <p:nvPr/>
        </p:nvSpPr>
        <p:spPr bwMode="auto">
          <a:xfrm>
            <a:off x="5169535" y="2085975"/>
            <a:ext cx="262953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（1）砖墙；</a:t>
            </a:r>
          </a:p>
          <a:p>
            <a:r>
              <a:rPr lang="zh-CN" altLang="en-US" dirty="0">
                <a:solidFill>
                  <a:schemeClr val="tx1"/>
                </a:solidFill>
                <a:sym typeface="+mn-lt"/>
              </a:rPr>
              <a:t>（2）砌块墙；</a:t>
            </a:r>
          </a:p>
          <a:p>
            <a:r>
              <a:rPr lang="zh-CN" altLang="en-US" dirty="0">
                <a:solidFill>
                  <a:schemeClr val="tx1"/>
                </a:solidFill>
                <a:sym typeface="+mn-lt"/>
              </a:rPr>
              <a:t>（3）钢筋混凝土墙；</a:t>
            </a:r>
          </a:p>
          <a:p>
            <a:r>
              <a:rPr lang="zh-CN" altLang="en-US" dirty="0">
                <a:solidFill>
                  <a:schemeClr val="tx1"/>
                </a:solidFill>
                <a:sym typeface="+mn-lt"/>
              </a:rPr>
              <a:t>（4）石材墙。</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小砌块的平面及竖向建筑设计要求</a:t>
            </a:r>
          </a:p>
        </p:txBody>
      </p:sp>
      <p:grpSp>
        <p:nvGrpSpPr>
          <p:cNvPr id="3" name="组合 2"/>
          <p:cNvGrpSpPr/>
          <p:nvPr/>
        </p:nvGrpSpPr>
        <p:grpSpPr>
          <a:xfrm flipH="1">
            <a:off x="420913" y="1638300"/>
            <a:ext cx="11311232" cy="4854526"/>
            <a:chOff x="420914" y="1958722"/>
            <a:chExt cx="11311232" cy="4213681"/>
          </a:xfrm>
        </p:grpSpPr>
        <p:sp>
          <p:nvSpPr>
            <p:cNvPr id="4" name="矩形 3"/>
            <p:cNvSpPr/>
            <p:nvPr/>
          </p:nvSpPr>
          <p:spPr>
            <a:xfrm>
              <a:off x="8293746" y="1958722"/>
              <a:ext cx="3438400" cy="4213681"/>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品 2"/>
            <p:cNvSpPr>
              <a:spLocks noChangeArrowheads="1"/>
            </p:cNvSpPr>
            <p:nvPr/>
          </p:nvSpPr>
          <p:spPr bwMode="auto">
            <a:xfrm>
              <a:off x="3523524" y="1960927"/>
              <a:ext cx="4629150" cy="2437316"/>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3" name="15"/>
            <p:cNvSpPr>
              <a:spLocks noChangeArrowheads="1"/>
            </p:cNvSpPr>
            <p:nvPr>
              <p:custDataLst>
                <p:tags r:id="rId1"/>
              </p:custDataLst>
            </p:nvPr>
          </p:nvSpPr>
          <p:spPr bwMode="auto">
            <a:xfrm>
              <a:off x="3697514" y="2203444"/>
              <a:ext cx="4281805" cy="195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fontAlgn="auto">
                <a:lnSpc>
                  <a:spcPct val="130000"/>
                </a:lnSpc>
                <a:spcBef>
                  <a:spcPct val="0"/>
                </a:spcBef>
                <a:buFont typeface="Arial" panose="020B0604020202020204" pitchFamily="34" charset="0"/>
                <a:buNone/>
              </a:pPr>
              <a:r>
                <a:rPr lang="zh-CN" altLang="zh-CN" sz="1800" dirty="0">
                  <a:solidFill>
                    <a:schemeClr val="tx1">
                      <a:lumMod val="85000"/>
                      <a:lumOff val="15000"/>
                    </a:schemeClr>
                  </a:solidFill>
                  <a:effectLst/>
                  <a:latin typeface="微软雅黑" panose="020B0503020204020204" pitchFamily="34" charset="-122"/>
                  <a:ea typeface="微软雅黑" panose="020B0503020204020204" pitchFamily="34" charset="-122"/>
                  <a:sym typeface="+mn-ea"/>
                </a:rPr>
                <a:t>（1）平面设计宜以2M为基本模数，特殊情况下可采用1M；竖向设计及墙的分段净长度应以1M为模数。砌块墙在砌筑前，必须进行砌块排列设计，宜采用主规格砌块，减少辅助规格砌块的种类及数量。</a:t>
              </a:r>
            </a:p>
          </p:txBody>
        </p:sp>
        <p:sp>
          <p:nvSpPr>
            <p:cNvPr id="24" name="9"/>
            <p:cNvSpPr>
              <a:spLocks noChangeArrowheads="1"/>
            </p:cNvSpPr>
            <p:nvPr/>
          </p:nvSpPr>
          <p:spPr bwMode="auto">
            <a:xfrm>
              <a:off x="420914" y="4528554"/>
              <a:ext cx="7731690" cy="1643849"/>
            </a:xfrm>
            <a:prstGeom prst="rect">
              <a:avLst/>
            </a:prstGeom>
            <a:solidFill>
              <a:schemeClr val="accent1">
                <a:lumMod val="75000"/>
              </a:schemeClr>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 name="15"/>
            <p:cNvSpPr>
              <a:spLocks noChangeArrowheads="1"/>
            </p:cNvSpPr>
            <p:nvPr>
              <p:custDataLst>
                <p:tags r:id="rId2"/>
              </p:custDataLst>
            </p:nvPr>
          </p:nvSpPr>
          <p:spPr bwMode="auto">
            <a:xfrm>
              <a:off x="624113" y="4686481"/>
              <a:ext cx="7325360" cy="132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ts val="0"/>
                </a:spcBef>
                <a:spcAft>
                  <a:spcPts val="0"/>
                </a:spcAft>
                <a:buFont typeface="Arial" panose="020B0604020202020204" pitchFamily="34" charset="0"/>
                <a:buNone/>
              </a:pPr>
              <a:r>
                <a:rPr lang="zh-CN" altLang="zh-CN" sz="1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尽量提高主砌块的使用率，避免镶砖或少镶砖。砌块的排列应使上、下皮错缝，搭接长度一般为砌块长度的1/4，并且不应小于150mm。当无法满足搭接长度要求时，应在灰缝内设φ4 钢筋网片连接，如图2-3-47 所示。</a:t>
              </a:r>
              <a:endParaRPr lang="zh-CN" altLang="zh-CN" sz="1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8769985" y="1306830"/>
            <a:ext cx="2962275" cy="3105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小砌块的平面及竖向建筑设计要求</a:t>
            </a:r>
          </a:p>
        </p:txBody>
      </p:sp>
      <p:sp>
        <p:nvSpPr>
          <p:cNvPr id="5" name="文本框 4"/>
          <p:cNvSpPr txBox="1"/>
          <p:nvPr/>
        </p:nvSpPr>
        <p:spPr>
          <a:xfrm>
            <a:off x="939800" y="1520190"/>
            <a:ext cx="10312400" cy="4408805"/>
          </a:xfrm>
          <a:prstGeom prst="rect">
            <a:avLst/>
          </a:prstGeom>
          <a:noFill/>
        </p:spPr>
        <p:txBody>
          <a:bodyPr wrap="square" rtlCol="0" anchor="t">
            <a:spAutoFit/>
          </a:bodyPr>
          <a:lstStyle/>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（2）砌块墙的灰缝宽度一般为10～15mm，用M5砂浆砌筑。当垂直灰缝大于30mm时，则需用C10 细石混凝土灌实。由于砌块的尺寸大，一般不存在内、外皮间的搭接问题，因此更应注意保证砌块墙的整体性。在纵横交接处和外墙转角处均应咬接。</a:t>
            </a:r>
          </a:p>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（3）设计预留孔洞、管线槽口以及门窗、设备等固定点和固定件，应在墙体排块图上详细标注。施工时应采用混凝土填实各固定点范围内的孔洞。</a:t>
            </a:r>
          </a:p>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4）平面应简洁，体形不宜凹凸转折过多。小砌块住宅建筑的体形系数不宜大于0.3。体形系数是指建筑物与室外大气接触的外表面积与其所包围的体积的比值。外表面积中不包括地面和不采暖楼梯间隔墙和户门的面积。</a:t>
            </a:r>
          </a:p>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（5）墙体宜设控制缝，并做好室内墙面的盖缝粉刷。控制缝是指设置在墙体应力比较集中或墙的垂直灰缝相一致的部位，并允许墙身自由变形和对外力有足够抵抗能力的构造缝。</a:t>
            </a:r>
          </a:p>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（6）在小砌块住宅建筑的门厅和楼梯间内，应安排好竖向水、电管线用的管道井，以及各种表盒的位置，并保证表盒安装后的楼梯及通道的尺寸符合有关规范要求。</a:t>
            </a:r>
          </a:p>
          <a:p>
            <a:pPr indent="457200" algn="just" fontAlgn="auto">
              <a:lnSpc>
                <a:spcPct val="12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（7）下水管道的主管、支管或立管、横管均宜明管安装。管径较小的管线，可预埋于墙体内。</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1"/>
          <p:cNvGrpSpPr/>
          <p:nvPr/>
        </p:nvGrpSpPr>
        <p:grpSpPr>
          <a:xfrm>
            <a:off x="3628390" y="2508250"/>
            <a:ext cx="1533525" cy="1532255"/>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3" name="组合 74"/>
          <p:cNvGrpSpPr/>
          <p:nvPr/>
        </p:nvGrpSpPr>
        <p:grpSpPr>
          <a:xfrm>
            <a:off x="4558665" y="3437890"/>
            <a:ext cx="1925320" cy="1922145"/>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4" name="组合 77"/>
          <p:cNvGrpSpPr/>
          <p:nvPr/>
        </p:nvGrpSpPr>
        <p:grpSpPr>
          <a:xfrm>
            <a:off x="6202045" y="3075940"/>
            <a:ext cx="1262380" cy="1280795"/>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5" name="组合 80"/>
          <p:cNvGrpSpPr/>
          <p:nvPr/>
        </p:nvGrpSpPr>
        <p:grpSpPr>
          <a:xfrm>
            <a:off x="7288530" y="3310255"/>
            <a:ext cx="1533525" cy="1532255"/>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sp>
        <p:nvSpPr>
          <p:cNvPr id="111" name="TextBox 110"/>
          <p:cNvSpPr txBox="1"/>
          <p:nvPr/>
        </p:nvSpPr>
        <p:spPr>
          <a:xfrm>
            <a:off x="605790" y="2282825"/>
            <a:ext cx="2728595" cy="697865"/>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在多雨水地区，单排孔小砌块墙体应做双面粉刷，勒脚应采用水泥砂浆粉刷。</a:t>
            </a:r>
          </a:p>
        </p:txBody>
      </p:sp>
      <p:sp>
        <p:nvSpPr>
          <p:cNvPr id="112" name="矩形 111"/>
          <p:cNvSpPr/>
          <p:nvPr/>
        </p:nvSpPr>
        <p:spPr>
          <a:xfrm>
            <a:off x="2303145" y="1889125"/>
            <a:ext cx="1085215" cy="359410"/>
          </a:xfrm>
          <a:prstGeom prst="rect">
            <a:avLst/>
          </a:prstGeom>
        </p:spPr>
        <p:txBody>
          <a:bodyPr wrap="square" lIns="52913" tIns="26456" rIns="52913" bIns="26456">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a:t>
            </a:r>
            <a:r>
              <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1</a:t>
            </a: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a:t>
            </a:r>
          </a:p>
        </p:txBody>
      </p:sp>
      <p:sp>
        <p:nvSpPr>
          <p:cNvPr id="113" name="TextBox 112"/>
          <p:cNvSpPr txBox="1"/>
          <p:nvPr/>
        </p:nvSpPr>
        <p:spPr>
          <a:xfrm>
            <a:off x="1017270" y="4765040"/>
            <a:ext cx="3241675" cy="482600"/>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室外散水坡顶面以上和室内地面以下的砌体内，宜设置防潮层。</a:t>
            </a:r>
          </a:p>
        </p:txBody>
      </p:sp>
      <p:sp>
        <p:nvSpPr>
          <p:cNvPr id="114" name="矩形 113"/>
          <p:cNvSpPr/>
          <p:nvPr/>
        </p:nvSpPr>
        <p:spPr>
          <a:xfrm>
            <a:off x="3099435" y="4331335"/>
            <a:ext cx="1202690" cy="359410"/>
          </a:xfrm>
          <a:prstGeom prst="rect">
            <a:avLst/>
          </a:prstGeom>
        </p:spPr>
        <p:txBody>
          <a:bodyPr wrap="square" lIns="52913" tIns="26456" rIns="52913" bIns="26456">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r>
              <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2</a:t>
            </a: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15" name="TextBox 114"/>
          <p:cNvSpPr txBox="1"/>
          <p:nvPr/>
        </p:nvSpPr>
        <p:spPr>
          <a:xfrm>
            <a:off x="7490460" y="2556510"/>
            <a:ext cx="3741420"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卫生间等有防水要求的房间，四周墙下部应灌实一皮砌块，或设置高度为200mm 的现浇混凝土带。内墙粉刷应采取有效防水措施。</a:t>
            </a:r>
          </a:p>
        </p:txBody>
      </p:sp>
      <p:sp>
        <p:nvSpPr>
          <p:cNvPr id="116" name="矩形 115"/>
          <p:cNvSpPr/>
          <p:nvPr/>
        </p:nvSpPr>
        <p:spPr>
          <a:xfrm>
            <a:off x="7421245" y="2132965"/>
            <a:ext cx="1401445" cy="359410"/>
          </a:xfrm>
          <a:prstGeom prst="rect">
            <a:avLst/>
          </a:prstGeom>
        </p:spPr>
        <p:txBody>
          <a:bodyPr wrap="square" lIns="52913" tIns="26456" rIns="52913" bIns="26456">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r>
              <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3</a:t>
            </a: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17" name="TextBox 116"/>
          <p:cNvSpPr txBox="1"/>
          <p:nvPr/>
        </p:nvSpPr>
        <p:spPr>
          <a:xfrm>
            <a:off x="9065895" y="4459605"/>
            <a:ext cx="2493645"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处于潮湿环境的小砌块墙体，墙面应采用水泥砂浆粉刷等有效的防潮措施。</a:t>
            </a:r>
          </a:p>
        </p:txBody>
      </p:sp>
      <p:sp>
        <p:nvSpPr>
          <p:cNvPr id="118" name="矩形 117"/>
          <p:cNvSpPr/>
          <p:nvPr/>
        </p:nvSpPr>
        <p:spPr>
          <a:xfrm>
            <a:off x="9011920" y="4041775"/>
            <a:ext cx="1217295" cy="359410"/>
          </a:xfrm>
          <a:prstGeom prst="rect">
            <a:avLst/>
          </a:prstGeom>
        </p:spPr>
        <p:txBody>
          <a:bodyPr wrap="square" lIns="52913" tIns="26456" rIns="52913" bIns="26456">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r>
              <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4</a:t>
            </a: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130" name="肘形连接符 129"/>
          <p:cNvCxnSpPr/>
          <p:nvPr/>
        </p:nvCxnSpPr>
        <p:spPr>
          <a:xfrm rot="10800000">
            <a:off x="2302510" y="2228850"/>
            <a:ext cx="1614170" cy="551180"/>
          </a:xfrm>
          <a:prstGeom prst="bentConnector3">
            <a:avLst>
              <a:gd name="adj1" fmla="val 32626"/>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3098800" y="4711065"/>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6920230" y="2489835"/>
            <a:ext cx="2182495" cy="527050"/>
          </a:xfrm>
          <a:prstGeom prst="bentConnector3">
            <a:avLst>
              <a:gd name="adj1" fmla="val 77024"/>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8491855" y="4391660"/>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小砌块墙体的防水构造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9" name="文本框 18"/>
          <p:cNvSpPr txBox="1"/>
          <p:nvPr>
            <p:custDataLst>
              <p:tags r:id="rId3"/>
            </p:custDataLst>
          </p:nvPr>
        </p:nvSpPr>
        <p:spPr>
          <a:xfrm>
            <a:off x="1938020" y="2118360"/>
            <a:ext cx="8315960"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对防火要求高的砌块建筑或其局部，宜采用提高墙体耐火极限的混凝土或松散材料灌实孔洞的方法，或采取其他附加防火措施。小砌块墙体的耐火极限应按表2-3-4采用。</a:t>
            </a:r>
          </a:p>
        </p:txBody>
      </p:sp>
      <p:sp>
        <p:nvSpPr>
          <p:cNvPr id="20" name="文本框 19"/>
          <p:cNvSpPr txBox="1"/>
          <p:nvPr>
            <p:custDataLst>
              <p:tags r:id="rId4"/>
            </p:custDataLst>
          </p:nvPr>
        </p:nvSpPr>
        <p:spPr>
          <a:xfrm>
            <a:off x="1937988" y="1178218"/>
            <a:ext cx="709930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小砌块墙体的耐火极限要求</a:t>
            </a:r>
          </a:p>
        </p:txBody>
      </p:sp>
      <p:sp>
        <p:nvSpPr>
          <p:cNvPr id="11" name="任意多边形: 形状 10"/>
          <p:cNvSpPr/>
          <p:nvPr>
            <p:custDataLst>
              <p:tags r:id="rId5"/>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6"/>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7"/>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8"/>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9"/>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10"/>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11"/>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2"/>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3"/>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4"/>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5"/>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6"/>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7"/>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3" name="图片 2"/>
          <p:cNvPicPr>
            <a:picLocks noChangeAspect="1"/>
          </p:cNvPicPr>
          <p:nvPr/>
        </p:nvPicPr>
        <p:blipFill>
          <a:blip r:embed="rId19"/>
          <a:stretch>
            <a:fillRect/>
          </a:stretch>
        </p:blipFill>
        <p:spPr>
          <a:xfrm>
            <a:off x="1478280" y="3792220"/>
            <a:ext cx="9236075" cy="18002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78"/>
          <p:cNvGrpSpPr/>
          <p:nvPr/>
        </p:nvGrpSpPr>
        <p:grpSpPr>
          <a:xfrm>
            <a:off x="932126" y="1074296"/>
            <a:ext cx="5176574" cy="5062909"/>
            <a:chOff x="919426" y="1492751"/>
            <a:chExt cx="5176574" cy="5062909"/>
          </a:xfrm>
        </p:grpSpPr>
        <p:grpSp>
          <p:nvGrpSpPr>
            <p:cNvPr id="7" name="Group 179"/>
            <p:cNvGrpSpPr/>
            <p:nvPr/>
          </p:nvGrpSpPr>
          <p:grpSpPr>
            <a:xfrm>
              <a:off x="919426" y="1492751"/>
              <a:ext cx="5176574" cy="5062909"/>
              <a:chOff x="1305080" y="1959018"/>
              <a:chExt cx="4320499" cy="4225631"/>
            </a:xfrm>
          </p:grpSpPr>
          <p:grpSp>
            <p:nvGrpSpPr>
              <p:cNvPr id="9" name="Group 185"/>
              <p:cNvGrpSpPr/>
              <p:nvPr/>
            </p:nvGrpSpPr>
            <p:grpSpPr>
              <a:xfrm>
                <a:off x="1305080" y="1959018"/>
                <a:ext cx="4320499" cy="4225631"/>
                <a:chOff x="3477443" y="1581445"/>
                <a:chExt cx="5340857" cy="5223583"/>
              </a:xfrm>
              <a:solidFill>
                <a:schemeClr val="bg1">
                  <a:lumMod val="75000"/>
                  <a:alpha val="20000"/>
                </a:schemeClr>
              </a:solidFill>
            </p:grpSpPr>
            <p:sp>
              <p:nvSpPr>
                <p:cNvPr id="36" name="Freeform 2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37"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38"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39"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0"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1"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2"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3"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4"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5"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6" name="Freeform 222"/>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7" name="Freeform 223"/>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8" name="Freeform 224"/>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4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6"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7"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8"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59" name="Freeform 235"/>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0"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1"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2"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3" name="Freeform 239"/>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4"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5"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6" name="Freeform 242"/>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7"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8"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69"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70" name="Freeform 37"/>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71"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72"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 name="Freeform 249"/>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1" name="Freeform 41"/>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75" name="Freeform 251"/>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78"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1"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3"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4"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5"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6"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7"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8"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89"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0"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1"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2"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3"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94"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5"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6"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97"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7"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99"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00"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1"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2"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03"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04"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05"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6"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7"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8"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09"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10"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8" name="Freeform 287"/>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9"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0"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1"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2" name="Freeform 291"/>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3"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24"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25"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19"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0" name="Freeform 296"/>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1"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2"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3"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4"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5"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26"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7"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28"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29"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26"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7"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8"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3"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4"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2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6"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7"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8"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sp>
              <p:nvSpPr>
                <p:cNvPr id="139"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40"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41"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42"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800">
                    <a:cs typeface="+mn-ea"/>
                    <a:sym typeface="+mn-lt"/>
                  </a:endParaRPr>
                </a:p>
              </p:txBody>
            </p:sp>
            <p:sp>
              <p:nvSpPr>
                <p:cNvPr id="143"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lstStyle/>
                <a:p>
                  <a:endParaRPr lang="en-US" sz="1800">
                    <a:cs typeface="+mn-ea"/>
                    <a:sym typeface="+mn-lt"/>
                  </a:endParaRPr>
                </a:p>
              </p:txBody>
            </p:sp>
          </p:grpSp>
          <p:sp>
            <p:nvSpPr>
              <p:cNvPr id="30" name="Oval 186"/>
              <p:cNvSpPr/>
              <p:nvPr/>
            </p:nvSpPr>
            <p:spPr>
              <a:xfrm>
                <a:off x="2550099" y="3131879"/>
                <a:ext cx="1894863" cy="1894863"/>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31" name="Oval 187"/>
              <p:cNvSpPr/>
              <p:nvPr/>
            </p:nvSpPr>
            <p:spPr>
              <a:xfrm>
                <a:off x="1912988" y="2494769"/>
                <a:ext cx="1274219" cy="1274219"/>
              </a:xfrm>
              <a:prstGeom prst="ellips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32" name="Oval 188"/>
              <p:cNvSpPr/>
              <p:nvPr/>
            </p:nvSpPr>
            <p:spPr>
              <a:xfrm>
                <a:off x="3824315" y="2809719"/>
                <a:ext cx="959268" cy="959268"/>
              </a:xfrm>
              <a:prstGeom prst="ellipse">
                <a:avLst/>
              </a:prstGeom>
              <a:solidFill>
                <a:schemeClr val="accent3">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33" name="Oval 189"/>
              <p:cNvSpPr/>
              <p:nvPr/>
            </p:nvSpPr>
            <p:spPr>
              <a:xfrm>
                <a:off x="4047615" y="3978163"/>
                <a:ext cx="1255980" cy="1255980"/>
              </a:xfrm>
              <a:prstGeom prst="ellips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34" name="Oval 190"/>
              <p:cNvSpPr/>
              <p:nvPr/>
            </p:nvSpPr>
            <p:spPr>
              <a:xfrm>
                <a:off x="1912986" y="4406102"/>
                <a:ext cx="1138505" cy="1138505"/>
              </a:xfrm>
              <a:prstGeom prst="ellipse">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grpSp>
            <p:nvGrpSpPr>
              <p:cNvPr id="35" name="Group 191"/>
              <p:cNvGrpSpPr/>
              <p:nvPr/>
            </p:nvGrpSpPr>
            <p:grpSpPr>
              <a:xfrm>
                <a:off x="1616053" y="2715127"/>
                <a:ext cx="1915603" cy="1421712"/>
                <a:chOff x="3861859" y="2516133"/>
                <a:chExt cx="2368005" cy="1757473"/>
              </a:xfrm>
            </p:grpSpPr>
            <p:sp>
              <p:nvSpPr>
                <p:cNvPr id="144" name="Oval 208"/>
                <p:cNvSpPr/>
                <p:nvPr/>
              </p:nvSpPr>
              <p:spPr>
                <a:xfrm>
                  <a:off x="4331248" y="3804708"/>
                  <a:ext cx="468898" cy="468898"/>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45" name="Oval 209"/>
                <p:cNvSpPr/>
                <p:nvPr/>
              </p:nvSpPr>
              <p:spPr>
                <a:xfrm>
                  <a:off x="3861859" y="3259533"/>
                  <a:ext cx="316671" cy="316671"/>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46" name="Oval 210"/>
                <p:cNvSpPr/>
                <p:nvPr/>
              </p:nvSpPr>
              <p:spPr>
                <a:xfrm>
                  <a:off x="5842199" y="2516133"/>
                  <a:ext cx="387665" cy="387665"/>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47" name="Oval 211"/>
                <p:cNvSpPr/>
                <p:nvPr/>
              </p:nvSpPr>
              <p:spPr>
                <a:xfrm>
                  <a:off x="3918727" y="3818484"/>
                  <a:ext cx="198843" cy="198843"/>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grpSp>
          <p:grpSp>
            <p:nvGrpSpPr>
              <p:cNvPr id="148" name="Group 192"/>
              <p:cNvGrpSpPr/>
              <p:nvPr/>
            </p:nvGrpSpPr>
            <p:grpSpPr>
              <a:xfrm>
                <a:off x="3617022" y="2307123"/>
                <a:ext cx="1545001" cy="1407815"/>
                <a:chOff x="6335388" y="2011762"/>
                <a:chExt cx="1909878" cy="1740293"/>
              </a:xfrm>
            </p:grpSpPr>
            <p:sp>
              <p:nvSpPr>
                <p:cNvPr id="149" name="Oval 204"/>
                <p:cNvSpPr/>
                <p:nvPr/>
              </p:nvSpPr>
              <p:spPr>
                <a:xfrm>
                  <a:off x="6335388" y="2011762"/>
                  <a:ext cx="616349" cy="61634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0" name="Oval 205"/>
                <p:cNvSpPr/>
                <p:nvPr/>
              </p:nvSpPr>
              <p:spPr>
                <a:xfrm>
                  <a:off x="7879787" y="2996016"/>
                  <a:ext cx="365479" cy="36547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1" name="Oval 206"/>
                <p:cNvSpPr/>
                <p:nvPr/>
              </p:nvSpPr>
              <p:spPr>
                <a:xfrm>
                  <a:off x="7794021" y="3493318"/>
                  <a:ext cx="258737" cy="258737"/>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2" name="Oval 207"/>
                <p:cNvSpPr/>
                <p:nvPr/>
              </p:nvSpPr>
              <p:spPr>
                <a:xfrm>
                  <a:off x="6402505" y="2769567"/>
                  <a:ext cx="221263" cy="221263"/>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grpSp>
          <p:grpSp>
            <p:nvGrpSpPr>
              <p:cNvPr id="153" name="Group 193"/>
              <p:cNvGrpSpPr/>
              <p:nvPr/>
            </p:nvGrpSpPr>
            <p:grpSpPr>
              <a:xfrm>
                <a:off x="3493827" y="3835757"/>
                <a:ext cx="1669620" cy="1927689"/>
                <a:chOff x="6183111" y="3901407"/>
                <a:chExt cx="2063929" cy="2382946"/>
              </a:xfrm>
            </p:grpSpPr>
            <p:sp>
              <p:nvSpPr>
                <p:cNvPr id="154" name="Oval 199"/>
                <p:cNvSpPr/>
                <p:nvPr/>
              </p:nvSpPr>
              <p:spPr>
                <a:xfrm>
                  <a:off x="6648175" y="5416635"/>
                  <a:ext cx="542073" cy="542073"/>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5" name="Oval 200"/>
                <p:cNvSpPr/>
                <p:nvPr/>
              </p:nvSpPr>
              <p:spPr>
                <a:xfrm>
                  <a:off x="7314099" y="5778635"/>
                  <a:ext cx="264108" cy="264108"/>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6" name="Oval 201"/>
                <p:cNvSpPr/>
                <p:nvPr/>
              </p:nvSpPr>
              <p:spPr>
                <a:xfrm>
                  <a:off x="7466149" y="3901407"/>
                  <a:ext cx="189527" cy="189527"/>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7" name="Oval 202"/>
                <p:cNvSpPr/>
                <p:nvPr/>
              </p:nvSpPr>
              <p:spPr>
                <a:xfrm>
                  <a:off x="8057513" y="5608045"/>
                  <a:ext cx="189527" cy="189527"/>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58" name="Oval 203"/>
                <p:cNvSpPr/>
                <p:nvPr/>
              </p:nvSpPr>
              <p:spPr>
                <a:xfrm>
                  <a:off x="6183111" y="5898171"/>
                  <a:ext cx="386182" cy="38618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grpSp>
          <p:grpSp>
            <p:nvGrpSpPr>
              <p:cNvPr id="159" name="Group 194"/>
              <p:cNvGrpSpPr/>
              <p:nvPr/>
            </p:nvGrpSpPr>
            <p:grpSpPr>
              <a:xfrm>
                <a:off x="1583954" y="4064137"/>
                <a:ext cx="1707967" cy="1841883"/>
                <a:chOff x="3822174" y="4183729"/>
                <a:chExt cx="2111333" cy="2276875"/>
              </a:xfrm>
            </p:grpSpPr>
            <p:sp>
              <p:nvSpPr>
                <p:cNvPr id="160" name="Oval 195"/>
                <p:cNvSpPr/>
                <p:nvPr/>
              </p:nvSpPr>
              <p:spPr>
                <a:xfrm>
                  <a:off x="3822174" y="4183729"/>
                  <a:ext cx="635944" cy="635944"/>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61" name="Oval 196"/>
                <p:cNvSpPr/>
                <p:nvPr/>
              </p:nvSpPr>
              <p:spPr>
                <a:xfrm>
                  <a:off x="3888411" y="4990675"/>
                  <a:ext cx="235415" cy="235415"/>
                </a:xfrm>
                <a:prstGeom prst="ellips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62" name="Oval 197"/>
                <p:cNvSpPr/>
                <p:nvPr/>
              </p:nvSpPr>
              <p:spPr>
                <a:xfrm>
                  <a:off x="5698092" y="5533813"/>
                  <a:ext cx="235415" cy="235415"/>
                </a:xfrm>
                <a:prstGeom prst="ellips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sp>
              <p:nvSpPr>
                <p:cNvPr id="163" name="Oval 198"/>
                <p:cNvSpPr/>
                <p:nvPr/>
              </p:nvSpPr>
              <p:spPr>
                <a:xfrm>
                  <a:off x="5315960" y="5945312"/>
                  <a:ext cx="515292" cy="51529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cs typeface="+mn-ea"/>
                    <a:sym typeface="+mn-lt"/>
                  </a:endParaRPr>
                </a:p>
              </p:txBody>
            </p:sp>
          </p:grpSp>
        </p:grpSp>
        <p:sp>
          <p:nvSpPr>
            <p:cNvPr id="164" name="Shape 2778"/>
            <p:cNvSpPr/>
            <p:nvPr/>
          </p:nvSpPr>
          <p:spPr>
            <a:xfrm>
              <a:off x="3073757" y="3651473"/>
              <a:ext cx="914400" cy="91440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65" name="Shape 2658"/>
            <p:cNvSpPr/>
            <p:nvPr/>
          </p:nvSpPr>
          <p:spPr>
            <a:xfrm>
              <a:off x="4341729" y="2913896"/>
              <a:ext cx="365760" cy="365760"/>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66" name="Shape 2663"/>
            <p:cNvSpPr/>
            <p:nvPr/>
          </p:nvSpPr>
          <p:spPr>
            <a:xfrm>
              <a:off x="1975223" y="4936860"/>
              <a:ext cx="731520" cy="365760"/>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67" name="Shape 2682"/>
            <p:cNvSpPr/>
            <p:nvPr/>
          </p:nvSpPr>
          <p:spPr>
            <a:xfrm>
              <a:off x="4739108" y="4480227"/>
              <a:ext cx="457200" cy="457200"/>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68" name="Shape 2688"/>
            <p:cNvSpPr/>
            <p:nvPr/>
          </p:nvSpPr>
          <p:spPr>
            <a:xfrm>
              <a:off x="2144199" y="2641673"/>
              <a:ext cx="548640" cy="548640"/>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grpSp>
        <p:nvGrpSpPr>
          <p:cNvPr id="169" name="Group 322"/>
          <p:cNvGrpSpPr/>
          <p:nvPr/>
        </p:nvGrpSpPr>
        <p:grpSpPr>
          <a:xfrm>
            <a:off x="6701700" y="4284801"/>
            <a:ext cx="276224" cy="276224"/>
            <a:chOff x="1460006" y="1642203"/>
            <a:chExt cx="479425" cy="479425"/>
          </a:xfrm>
        </p:grpSpPr>
        <p:sp>
          <p:nvSpPr>
            <p:cNvPr id="170" name="Oval 8"/>
            <p:cNvSpPr>
              <a:spLocks noChangeArrowheads="1"/>
            </p:cNvSpPr>
            <p:nvPr/>
          </p:nvSpPr>
          <p:spPr bwMode="auto">
            <a:xfrm>
              <a:off x="1460006" y="1642203"/>
              <a:ext cx="479425" cy="479425"/>
            </a:xfrm>
            <a:prstGeom prst="ellipse">
              <a:avLst/>
            </a:prstGeom>
            <a:noFill/>
            <a:ln w="174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71" name="Freeform 9"/>
            <p:cNvSpPr/>
            <p:nvPr/>
          </p:nvSpPr>
          <p:spPr bwMode="auto">
            <a:xfrm>
              <a:off x="1575894" y="1799366"/>
              <a:ext cx="247650" cy="165100"/>
            </a:xfrm>
            <a:custGeom>
              <a:avLst/>
              <a:gdLst>
                <a:gd name="T0" fmla="*/ 0 w 156"/>
                <a:gd name="T1" fmla="*/ 45 h 104"/>
                <a:gd name="T2" fmla="*/ 60 w 156"/>
                <a:gd name="T3" fmla="*/ 104 h 104"/>
                <a:gd name="T4" fmla="*/ 156 w 156"/>
                <a:gd name="T5" fmla="*/ 0 h 104"/>
              </a:gdLst>
              <a:ahLst/>
              <a:cxnLst>
                <a:cxn ang="0">
                  <a:pos x="T0" y="T1"/>
                </a:cxn>
                <a:cxn ang="0">
                  <a:pos x="T2" y="T3"/>
                </a:cxn>
                <a:cxn ang="0">
                  <a:pos x="T4" y="T5"/>
                </a:cxn>
              </a:cxnLst>
              <a:rect l="0" t="0" r="r" b="b"/>
              <a:pathLst>
                <a:path w="156" h="104">
                  <a:moveTo>
                    <a:pt x="0" y="45"/>
                  </a:moveTo>
                  <a:lnTo>
                    <a:pt x="60" y="104"/>
                  </a:lnTo>
                  <a:lnTo>
                    <a:pt x="156" y="0"/>
                  </a:lnTo>
                </a:path>
              </a:pathLst>
            </a:custGeom>
            <a:noFill/>
            <a:ln w="174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grpSp>
      <p:grpSp>
        <p:nvGrpSpPr>
          <p:cNvPr id="172" name="Group 325"/>
          <p:cNvGrpSpPr/>
          <p:nvPr/>
        </p:nvGrpSpPr>
        <p:grpSpPr>
          <a:xfrm>
            <a:off x="6701700" y="5176266"/>
            <a:ext cx="276224" cy="276224"/>
            <a:chOff x="1460006" y="1642203"/>
            <a:chExt cx="479425" cy="479425"/>
          </a:xfrm>
        </p:grpSpPr>
        <p:sp>
          <p:nvSpPr>
            <p:cNvPr id="173" name="Oval 8"/>
            <p:cNvSpPr>
              <a:spLocks noChangeArrowheads="1"/>
            </p:cNvSpPr>
            <p:nvPr/>
          </p:nvSpPr>
          <p:spPr bwMode="auto">
            <a:xfrm>
              <a:off x="1460006" y="1642203"/>
              <a:ext cx="479425" cy="479425"/>
            </a:xfrm>
            <a:prstGeom prst="ellipse">
              <a:avLst/>
            </a:prstGeom>
            <a:noFill/>
            <a:ln w="174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74" name="Freeform 9"/>
            <p:cNvSpPr/>
            <p:nvPr/>
          </p:nvSpPr>
          <p:spPr bwMode="auto">
            <a:xfrm>
              <a:off x="1575894" y="1799366"/>
              <a:ext cx="247650" cy="165100"/>
            </a:xfrm>
            <a:custGeom>
              <a:avLst/>
              <a:gdLst>
                <a:gd name="T0" fmla="*/ 0 w 156"/>
                <a:gd name="T1" fmla="*/ 45 h 104"/>
                <a:gd name="T2" fmla="*/ 60 w 156"/>
                <a:gd name="T3" fmla="*/ 104 h 104"/>
                <a:gd name="T4" fmla="*/ 156 w 156"/>
                <a:gd name="T5" fmla="*/ 0 h 104"/>
              </a:gdLst>
              <a:ahLst/>
              <a:cxnLst>
                <a:cxn ang="0">
                  <a:pos x="T0" y="T1"/>
                </a:cxn>
                <a:cxn ang="0">
                  <a:pos x="T2" y="T3"/>
                </a:cxn>
                <a:cxn ang="0">
                  <a:pos x="T4" y="T5"/>
                </a:cxn>
              </a:cxnLst>
              <a:rect l="0" t="0" r="r" b="b"/>
              <a:pathLst>
                <a:path w="156" h="104">
                  <a:moveTo>
                    <a:pt x="0" y="45"/>
                  </a:moveTo>
                  <a:lnTo>
                    <a:pt x="60" y="104"/>
                  </a:lnTo>
                  <a:lnTo>
                    <a:pt x="156" y="0"/>
                  </a:lnTo>
                </a:path>
              </a:pathLst>
            </a:custGeom>
            <a:noFill/>
            <a:ln w="174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grpSp>
      <p:sp>
        <p:nvSpPr>
          <p:cNvPr id="175" name="TextBox 23"/>
          <p:cNvSpPr txBox="1"/>
          <p:nvPr/>
        </p:nvSpPr>
        <p:spPr>
          <a:xfrm>
            <a:off x="6687758" y="1786698"/>
            <a:ext cx="3760391" cy="984885"/>
          </a:xfrm>
          <a:prstGeom prst="rect">
            <a:avLst/>
          </a:prstGeom>
          <a:noFill/>
        </p:spPr>
        <p:txBody>
          <a:bodyPr wrap="square" lIns="91423" tIns="0" rIns="91423"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chemeClr val="tx1">
                    <a:lumMod val="75000"/>
                    <a:lumOff val="25000"/>
                  </a:schemeClr>
                </a:solidFill>
                <a:effectLst/>
                <a:uLnTx/>
                <a:uFillTx/>
                <a:cs typeface="+mn-ea"/>
                <a:sym typeface="+mn-lt"/>
              </a:rPr>
              <a:t>小砌块墙体的隔声要求</a:t>
            </a:r>
          </a:p>
        </p:txBody>
      </p:sp>
      <p:sp>
        <p:nvSpPr>
          <p:cNvPr id="176" name="TextBox 24"/>
          <p:cNvSpPr txBox="1"/>
          <p:nvPr/>
        </p:nvSpPr>
        <p:spPr>
          <a:xfrm>
            <a:off x="6687758" y="2889020"/>
            <a:ext cx="4638705" cy="808990"/>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30000"/>
              </a:lnSpc>
              <a:spcBef>
                <a:spcPts val="0"/>
              </a:spcBef>
              <a:spcAft>
                <a:spcPts val="0"/>
              </a:spcAft>
              <a:buClrTx/>
              <a:buSzTx/>
              <a:buFontTx/>
              <a:buNone/>
              <a:defRPr/>
            </a:pPr>
            <a:r>
              <a:rPr dirty="0">
                <a:solidFill>
                  <a:schemeClr val="bg1">
                    <a:lumMod val="50000"/>
                  </a:schemeClr>
                </a:solidFill>
                <a:cs typeface="+mn-ea"/>
                <a:sym typeface="+mn-lt"/>
              </a:rPr>
              <a:t>对于隔声要求较高的小砌块建筑可采用下列措施提高其隔声性能：</a:t>
            </a:r>
          </a:p>
        </p:txBody>
      </p:sp>
      <p:sp>
        <p:nvSpPr>
          <p:cNvPr id="178" name="Rectangle 29"/>
          <p:cNvSpPr/>
          <p:nvPr/>
        </p:nvSpPr>
        <p:spPr>
          <a:xfrm>
            <a:off x="7260837" y="4120970"/>
            <a:ext cx="3864147" cy="603885"/>
          </a:xfrm>
          <a:prstGeom prst="rect">
            <a:avLst/>
          </a:prstGeom>
        </p:spPr>
        <p:txBody>
          <a:bodyPr wrap="square">
            <a:spAutoFit/>
          </a:bodyPr>
          <a:lstStyle/>
          <a:p>
            <a:pPr lvl="0" algn="l">
              <a:lnSpc>
                <a:spcPts val="2000"/>
              </a:lnSpc>
              <a:defRPr/>
            </a:pPr>
            <a:r>
              <a:rPr lang="zh-CN" altLang="en-US" sz="1600">
                <a:solidFill>
                  <a:schemeClr val="bg1">
                    <a:lumMod val="50000"/>
                  </a:schemeClr>
                </a:solidFill>
                <a:cs typeface="+mn-ea"/>
                <a:sym typeface="+mn-lt"/>
              </a:rPr>
              <a:t>（1）孔洞内填矿渣棉、膨胀珍珠岩、膨胀蛭石等松散材料。</a:t>
            </a:r>
          </a:p>
        </p:txBody>
      </p:sp>
      <p:sp>
        <p:nvSpPr>
          <p:cNvPr id="179" name="Rectangle 29"/>
          <p:cNvSpPr/>
          <p:nvPr/>
        </p:nvSpPr>
        <p:spPr>
          <a:xfrm>
            <a:off x="7260837" y="4884165"/>
            <a:ext cx="3864147" cy="860425"/>
          </a:xfrm>
          <a:prstGeom prst="rect">
            <a:avLst/>
          </a:prstGeom>
        </p:spPr>
        <p:txBody>
          <a:bodyPr wrap="square">
            <a:spAutoFit/>
          </a:bodyPr>
          <a:lstStyle/>
          <a:p>
            <a:pPr lvl="0" algn="l">
              <a:lnSpc>
                <a:spcPts val="2000"/>
              </a:lnSpc>
              <a:defRPr/>
            </a:pPr>
            <a:r>
              <a:rPr sz="1600">
                <a:solidFill>
                  <a:schemeClr val="bg1">
                    <a:lumMod val="50000"/>
                  </a:schemeClr>
                </a:solidFill>
                <a:cs typeface="+mn-ea"/>
                <a:sym typeface="+mn-lt"/>
              </a:rPr>
              <a:t>（2）在小砌块墙体的一面或两面采用纸面石膏板或其他板材等做带有空气隔层的复合墙体构造。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72"/>
                                        </p:tgtEl>
                                        <p:attrNameLst>
                                          <p:attrName>style.visibility</p:attrName>
                                        </p:attrNameLst>
                                      </p:cBhvr>
                                      <p:to>
                                        <p:strVal val="visible"/>
                                      </p:to>
                                    </p:set>
                                    <p:animEffect transition="in" filter="fade">
                                      <p:cBhvr>
                                        <p:cTn id="17" dur="500"/>
                                        <p:tgtEl>
                                          <p:spTgt spid="17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75"/>
                                        </p:tgtEl>
                                        <p:attrNameLst>
                                          <p:attrName>style.visibility</p:attrName>
                                        </p:attrNameLst>
                                      </p:cBhvr>
                                      <p:to>
                                        <p:strVal val="visible"/>
                                      </p:to>
                                    </p:set>
                                    <p:animEffect transition="in" filter="wipe(left)">
                                      <p:cBhvr>
                                        <p:cTn id="21" dur="500"/>
                                        <p:tgtEl>
                                          <p:spTgt spid="17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6"/>
                                        </p:tgtEl>
                                        <p:attrNameLst>
                                          <p:attrName>style.visibility</p:attrName>
                                        </p:attrNameLst>
                                      </p:cBhvr>
                                      <p:to>
                                        <p:strVal val="visible"/>
                                      </p:to>
                                    </p:set>
                                    <p:animEffect transition="in" filter="wipe(left)">
                                      <p:cBhvr>
                                        <p:cTn id="24" dur="500"/>
                                        <p:tgtEl>
                                          <p:spTgt spid="17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78"/>
                                        </p:tgtEl>
                                        <p:attrNameLst>
                                          <p:attrName>style.visibility</p:attrName>
                                        </p:attrNameLst>
                                      </p:cBhvr>
                                      <p:to>
                                        <p:strVal val="visible"/>
                                      </p:to>
                                    </p:set>
                                    <p:animEffect transition="in" filter="fade">
                                      <p:cBhvr>
                                        <p:cTn id="28" dur="1000"/>
                                        <p:tgtEl>
                                          <p:spTgt spid="178"/>
                                        </p:tgtEl>
                                      </p:cBhvr>
                                    </p:animEffect>
                                    <p:anim calcmode="lin" valueType="num">
                                      <p:cBhvr>
                                        <p:cTn id="29" dur="1000" fill="hold"/>
                                        <p:tgtEl>
                                          <p:spTgt spid="178"/>
                                        </p:tgtEl>
                                        <p:attrNameLst>
                                          <p:attrName>ppt_x</p:attrName>
                                        </p:attrNameLst>
                                      </p:cBhvr>
                                      <p:tavLst>
                                        <p:tav tm="0">
                                          <p:val>
                                            <p:strVal val="#ppt_x"/>
                                          </p:val>
                                        </p:tav>
                                        <p:tav tm="100000">
                                          <p:val>
                                            <p:strVal val="#ppt_x"/>
                                          </p:val>
                                        </p:tav>
                                      </p:tavLst>
                                    </p:anim>
                                    <p:anim calcmode="lin" valueType="num">
                                      <p:cBhvr>
                                        <p:cTn id="30" dur="1000" fill="hold"/>
                                        <p:tgtEl>
                                          <p:spTgt spid="17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179"/>
                                        </p:tgtEl>
                                        <p:attrNameLst>
                                          <p:attrName>style.visibility</p:attrName>
                                        </p:attrNameLst>
                                      </p:cBhvr>
                                      <p:to>
                                        <p:strVal val="visible"/>
                                      </p:to>
                                    </p:set>
                                    <p:animEffect transition="in" filter="fade">
                                      <p:cBhvr>
                                        <p:cTn id="34" dur="1000"/>
                                        <p:tgtEl>
                                          <p:spTgt spid="179"/>
                                        </p:tgtEl>
                                      </p:cBhvr>
                                    </p:animEffect>
                                    <p:anim calcmode="lin" valueType="num">
                                      <p:cBhvr>
                                        <p:cTn id="35" dur="1000" fill="hold"/>
                                        <p:tgtEl>
                                          <p:spTgt spid="179"/>
                                        </p:tgtEl>
                                        <p:attrNameLst>
                                          <p:attrName>ppt_x</p:attrName>
                                        </p:attrNameLst>
                                      </p:cBhvr>
                                      <p:tavLst>
                                        <p:tav tm="0">
                                          <p:val>
                                            <p:strVal val="#ppt_x"/>
                                          </p:val>
                                        </p:tav>
                                        <p:tav tm="100000">
                                          <p:val>
                                            <p:strVal val="#ppt_x"/>
                                          </p:val>
                                        </p:tav>
                                      </p:tavLst>
                                    </p:anim>
                                    <p:anim calcmode="lin" valueType="num">
                                      <p:cBhvr>
                                        <p:cTn id="36"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6" grpId="0"/>
      <p:bldP spid="178" grpId="0"/>
      <p:bldP spid="17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
          <p:cNvGrpSpPr/>
          <p:nvPr/>
        </p:nvGrpSpPr>
        <p:grpSpPr>
          <a:xfrm>
            <a:off x="4637825" y="2482550"/>
            <a:ext cx="2916350" cy="2884430"/>
            <a:chOff x="4453562" y="2267031"/>
            <a:chExt cx="2916350" cy="2884430"/>
          </a:xfrm>
        </p:grpSpPr>
        <p:sp>
          <p:nvSpPr>
            <p:cNvPr id="32" name="Rectangle: Rounded Corners 3"/>
            <p:cNvSpPr/>
            <p:nvPr/>
          </p:nvSpPr>
          <p:spPr>
            <a:xfrm>
              <a:off x="4453562" y="2267031"/>
              <a:ext cx="1364980" cy="13649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Rounded Corners 4"/>
            <p:cNvSpPr/>
            <p:nvPr/>
          </p:nvSpPr>
          <p:spPr>
            <a:xfrm>
              <a:off x="6004932" y="2267031"/>
              <a:ext cx="1364980" cy="13649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Rounded Corners 5"/>
            <p:cNvSpPr/>
            <p:nvPr/>
          </p:nvSpPr>
          <p:spPr>
            <a:xfrm>
              <a:off x="4453562" y="3786481"/>
              <a:ext cx="1364980" cy="13649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ectangle: Rounded Corners 6"/>
            <p:cNvSpPr/>
            <p:nvPr/>
          </p:nvSpPr>
          <p:spPr>
            <a:xfrm>
              <a:off x="6004932" y="3786481"/>
              <a:ext cx="1364980" cy="13649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36" name="TextBox 8"/>
          <p:cNvSpPr txBox="1"/>
          <p:nvPr/>
        </p:nvSpPr>
        <p:spPr>
          <a:xfrm>
            <a:off x="858520" y="2258695"/>
            <a:ext cx="3217545" cy="2031325"/>
          </a:xfrm>
          <a:prstGeom prst="rect">
            <a:avLst/>
          </a:prstGeom>
          <a:noFill/>
        </p:spPr>
        <p:txBody>
          <a:bodyPr wrap="square" rtlCol="0">
            <a:spAutoFit/>
          </a:bodyPr>
          <a:lstStyle/>
          <a:p>
            <a:pPr algn="r">
              <a:lnSpc>
                <a:spcPct val="100000"/>
              </a:lnSpc>
            </a:pPr>
            <a:r>
              <a:rPr sz="1400" b="1" dirty="0">
                <a:solidFill>
                  <a:schemeClr val="tx2">
                    <a:lumMod val="50000"/>
                  </a:schemeClr>
                </a:solidFill>
                <a:cs typeface="+mn-ea"/>
                <a:sym typeface="+mn-lt"/>
              </a:rPr>
              <a:t>（1）设置钢筋混凝土圈梁、芯柱和构造柱，或采用配筋砌体等，使墙体之间、墙体与楼盖之间的连接部位具有必要的承载力和变形能力。构造柱多利用空心砌块将其上、下孔洞对齐，</a:t>
            </a:r>
            <a:r>
              <a:rPr sz="1400" b="1" dirty="0" smtClean="0">
                <a:solidFill>
                  <a:schemeClr val="tx2">
                    <a:lumMod val="50000"/>
                  </a:schemeClr>
                </a:solidFill>
                <a:cs typeface="+mn-ea"/>
                <a:sym typeface="+mn-lt"/>
              </a:rPr>
              <a:t>于孔中配置</a:t>
            </a:r>
            <a:r>
              <a:rPr lang="el-GR" sz="1400" b="1" i="1" dirty="0">
                <a:solidFill>
                  <a:schemeClr val="tx2">
                    <a:lumMod val="50000"/>
                  </a:schemeClr>
                </a:solidFill>
                <a:cs typeface="+mn-ea"/>
                <a:sym typeface="+mn-lt"/>
              </a:rPr>
              <a:t>Φ</a:t>
            </a:r>
            <a:r>
              <a:rPr lang="el-GR" sz="1400" b="1" dirty="0">
                <a:solidFill>
                  <a:schemeClr val="tx2">
                    <a:lumMod val="50000"/>
                  </a:schemeClr>
                </a:solidFill>
                <a:cs typeface="+mn-ea"/>
                <a:sym typeface="+mn-lt"/>
              </a:rPr>
              <a:t> </a:t>
            </a:r>
            <a:r>
              <a:rPr sz="1400" b="1" dirty="0" smtClean="0">
                <a:solidFill>
                  <a:schemeClr val="tx2">
                    <a:lumMod val="50000"/>
                  </a:schemeClr>
                </a:solidFill>
                <a:cs typeface="+mn-ea"/>
                <a:sym typeface="+mn-lt"/>
              </a:rPr>
              <a:t>10</a:t>
            </a:r>
            <a:r>
              <a:rPr sz="1400" b="1" dirty="0">
                <a:solidFill>
                  <a:schemeClr val="tx2">
                    <a:lumMod val="50000"/>
                  </a:schemeClr>
                </a:solidFill>
                <a:cs typeface="+mn-ea"/>
                <a:sym typeface="+mn-lt"/>
              </a:rPr>
              <a:t>～12钢筋，并用C20细石混凝土分层填实。构造柱与圈梁、基础须有较好的联结，对抗震有利，如图2-3-48所示。</a:t>
            </a:r>
          </a:p>
        </p:txBody>
      </p:sp>
      <p:sp>
        <p:nvSpPr>
          <p:cNvPr id="37" name="TextBox 10"/>
          <p:cNvSpPr txBox="1"/>
          <p:nvPr/>
        </p:nvSpPr>
        <p:spPr>
          <a:xfrm>
            <a:off x="1112520" y="4490720"/>
            <a:ext cx="2963545" cy="737235"/>
          </a:xfrm>
          <a:prstGeom prst="rect">
            <a:avLst/>
          </a:prstGeom>
          <a:noFill/>
        </p:spPr>
        <p:txBody>
          <a:bodyPr wrap="square" rtlCol="0">
            <a:spAutoFit/>
          </a:bodyPr>
          <a:lstStyle/>
          <a:p>
            <a:pPr algn="r">
              <a:lnSpc>
                <a:spcPct val="150000"/>
              </a:lnSpc>
            </a:pPr>
            <a:r>
              <a:rPr lang="zh-CN" altLang="en-US" sz="1400" b="1">
                <a:solidFill>
                  <a:schemeClr val="tx2">
                    <a:lumMod val="50000"/>
                  </a:schemeClr>
                </a:solidFill>
                <a:cs typeface="+mn-ea"/>
                <a:sym typeface="+mn-lt"/>
              </a:rPr>
              <a:t>（2）房屋墙体的局部尺寸限值满足表2-3-5的要求。</a:t>
            </a:r>
          </a:p>
        </p:txBody>
      </p:sp>
      <p:sp>
        <p:nvSpPr>
          <p:cNvPr id="38" name="TextBox 12"/>
          <p:cNvSpPr txBox="1"/>
          <p:nvPr/>
        </p:nvSpPr>
        <p:spPr>
          <a:xfrm>
            <a:off x="8115935" y="2797175"/>
            <a:ext cx="3396615" cy="737235"/>
          </a:xfrm>
          <a:prstGeom prst="rect">
            <a:avLst/>
          </a:prstGeom>
          <a:noFill/>
        </p:spPr>
        <p:txBody>
          <a:bodyPr wrap="square" rtlCol="0">
            <a:spAutoFit/>
          </a:bodyPr>
          <a:lstStyle/>
          <a:p>
            <a:pPr>
              <a:lnSpc>
                <a:spcPct val="150000"/>
              </a:lnSpc>
            </a:pPr>
            <a:r>
              <a:rPr sz="1400" b="1" dirty="0">
                <a:solidFill>
                  <a:schemeClr val="tx2">
                    <a:lumMod val="50000"/>
                  </a:schemeClr>
                </a:solidFill>
                <a:cs typeface="+mn-ea"/>
                <a:sym typeface="+mn-lt"/>
              </a:rPr>
              <a:t>（3）小砌块的强度等级不应低于MU7.5，其砌筑砂浆强度等级不应低于M7.5。</a:t>
            </a:r>
          </a:p>
        </p:txBody>
      </p:sp>
      <p:sp>
        <p:nvSpPr>
          <p:cNvPr id="39" name="TextBox 14"/>
          <p:cNvSpPr txBox="1"/>
          <p:nvPr/>
        </p:nvSpPr>
        <p:spPr>
          <a:xfrm>
            <a:off x="8115935" y="4001770"/>
            <a:ext cx="3396615" cy="1383665"/>
          </a:xfrm>
          <a:prstGeom prst="rect">
            <a:avLst/>
          </a:prstGeom>
          <a:noFill/>
        </p:spPr>
        <p:txBody>
          <a:bodyPr wrap="square" rtlCol="0">
            <a:spAutoFit/>
          </a:bodyPr>
          <a:lstStyle/>
          <a:p>
            <a:pPr>
              <a:lnSpc>
                <a:spcPct val="150000"/>
              </a:lnSpc>
            </a:pPr>
            <a:r>
              <a:rPr lang="zh-CN" altLang="en-US" sz="1400" b="1">
                <a:solidFill>
                  <a:schemeClr val="tx2">
                    <a:lumMod val="50000"/>
                  </a:schemeClr>
                </a:solidFill>
                <a:cs typeface="+mn-ea"/>
                <a:sym typeface="+mn-lt"/>
              </a:rPr>
              <a:t>（4）应采用横墙承重或纵横墙承重的结构体系，纵横墙的布置宜均匀对称，沿平面内宜对齐，沿竖向应上下连续；同一轴线上的窗间墙的宽度宜均匀。</a:t>
            </a:r>
          </a:p>
        </p:txBody>
      </p:sp>
      <p:sp>
        <p:nvSpPr>
          <p:cNvPr id="7" name="文本框 6"/>
          <p:cNvSpPr txBox="1"/>
          <p:nvPr/>
        </p:nvSpPr>
        <p:spPr>
          <a:xfrm>
            <a:off x="1111885" y="389255"/>
            <a:ext cx="542417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小砌块墙体的抗震构造措施</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1885" y="389255"/>
            <a:ext cx="542417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小砌块墙体的抗震构造措施</a:t>
            </a:r>
          </a:p>
        </p:txBody>
      </p:sp>
      <p:pic>
        <p:nvPicPr>
          <p:cNvPr id="2" name="图片 1"/>
          <p:cNvPicPr>
            <a:picLocks noChangeAspect="1"/>
          </p:cNvPicPr>
          <p:nvPr/>
        </p:nvPicPr>
        <p:blipFill>
          <a:blip r:embed="rId2"/>
          <a:stretch>
            <a:fillRect/>
          </a:stretch>
        </p:blipFill>
        <p:spPr>
          <a:xfrm>
            <a:off x="1111885" y="1071880"/>
            <a:ext cx="5105454" cy="2808000"/>
          </a:xfrm>
          <a:prstGeom prst="rect">
            <a:avLst/>
          </a:prstGeom>
        </p:spPr>
      </p:pic>
      <p:pic>
        <p:nvPicPr>
          <p:cNvPr id="3" name="图片 2"/>
          <p:cNvPicPr>
            <a:picLocks noChangeAspect="1"/>
          </p:cNvPicPr>
          <p:nvPr/>
        </p:nvPicPr>
        <p:blipFill>
          <a:blip r:embed="rId3"/>
          <a:stretch>
            <a:fillRect/>
          </a:stretch>
        </p:blipFill>
        <p:spPr>
          <a:xfrm>
            <a:off x="6673850" y="1071880"/>
            <a:ext cx="4046824" cy="2808000"/>
          </a:xfrm>
          <a:prstGeom prst="rect">
            <a:avLst/>
          </a:prstGeom>
        </p:spPr>
      </p:pic>
      <p:pic>
        <p:nvPicPr>
          <p:cNvPr id="4" name="图片 3"/>
          <p:cNvPicPr>
            <a:picLocks noChangeAspect="1"/>
          </p:cNvPicPr>
          <p:nvPr/>
        </p:nvPicPr>
        <p:blipFill>
          <a:blip r:embed="rId4"/>
          <a:stretch>
            <a:fillRect/>
          </a:stretch>
        </p:blipFill>
        <p:spPr>
          <a:xfrm>
            <a:off x="1991995" y="4260215"/>
            <a:ext cx="8208000" cy="219432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5400000">
            <a:off x="459105" y="2085340"/>
            <a:ext cx="3679825" cy="3678555"/>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sp>
        <p:nvSpPr>
          <p:cNvPr id="44" name="椭圆 43"/>
          <p:cNvSpPr/>
          <p:nvPr/>
        </p:nvSpPr>
        <p:spPr>
          <a:xfrm>
            <a:off x="3723640" y="4257675"/>
            <a:ext cx="461010" cy="46101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nvGrpSpPr>
          <p:cNvPr id="102" name="组合 101"/>
          <p:cNvGrpSpPr/>
          <p:nvPr/>
        </p:nvGrpSpPr>
        <p:grpSpPr>
          <a:xfrm>
            <a:off x="3002915" y="1925320"/>
            <a:ext cx="2607945" cy="859790"/>
            <a:chOff x="4729" y="3032"/>
            <a:chExt cx="4107" cy="1354"/>
          </a:xfrm>
        </p:grpSpPr>
        <p:sp>
          <p:nvSpPr>
            <p:cNvPr id="42" name="椭圆 41"/>
            <p:cNvSpPr/>
            <p:nvPr/>
          </p:nvSpPr>
          <p:spPr>
            <a:xfrm>
              <a:off x="4729" y="3346"/>
              <a:ext cx="726" cy="726"/>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cxnSp>
          <p:nvCxnSpPr>
            <p:cNvPr id="53" name="直接连接符 52"/>
            <p:cNvCxnSpPr/>
            <p:nvPr/>
          </p:nvCxnSpPr>
          <p:spPr>
            <a:xfrm>
              <a:off x="5451" y="3709"/>
              <a:ext cx="2039" cy="0"/>
            </a:xfrm>
            <a:prstGeom prst="line">
              <a:avLst/>
            </a:prstGeom>
            <a:solidFill>
              <a:schemeClr val="accent5">
                <a:lumMod val="60000"/>
                <a:lumOff val="40000"/>
              </a:schemeClr>
            </a:solidFill>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482" y="3032"/>
              <a:ext cx="1354" cy="1354"/>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nvGrpSpPr>
            <p:cNvPr id="4" name="组合 54"/>
            <p:cNvGrpSpPr>
              <a:grpSpLocks noChangeAspect="1"/>
            </p:cNvGrpSpPr>
            <p:nvPr/>
          </p:nvGrpSpPr>
          <p:grpSpPr>
            <a:xfrm>
              <a:off x="7862" y="3352"/>
              <a:ext cx="594" cy="714"/>
              <a:chOff x="5072479" y="2378340"/>
              <a:chExt cx="239649" cy="288000"/>
            </a:xfrm>
            <a:solidFill>
              <a:schemeClr val="bg1"/>
            </a:solidFill>
          </p:grpSpPr>
          <p:sp>
            <p:nvSpPr>
              <p:cNvPr id="56"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sp>
            <p:nvSpPr>
              <p:cNvPr id="57"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grpSp>
      <p:grpSp>
        <p:nvGrpSpPr>
          <p:cNvPr id="104" name="组合 103"/>
          <p:cNvGrpSpPr/>
          <p:nvPr/>
        </p:nvGrpSpPr>
        <p:grpSpPr>
          <a:xfrm>
            <a:off x="3006725" y="5084445"/>
            <a:ext cx="2603500" cy="859790"/>
            <a:chOff x="4735" y="8007"/>
            <a:chExt cx="4100" cy="1354"/>
          </a:xfrm>
        </p:grpSpPr>
        <p:sp>
          <p:nvSpPr>
            <p:cNvPr id="45" name="椭圆 44"/>
            <p:cNvSpPr/>
            <p:nvPr/>
          </p:nvSpPr>
          <p:spPr>
            <a:xfrm>
              <a:off x="4735" y="8321"/>
              <a:ext cx="726" cy="72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nvGrpSpPr>
            <p:cNvPr id="5" name="组合 57"/>
            <p:cNvGrpSpPr/>
            <p:nvPr/>
          </p:nvGrpSpPr>
          <p:grpSpPr>
            <a:xfrm>
              <a:off x="5461" y="8007"/>
              <a:ext cx="3375" cy="1354"/>
              <a:chOff x="4348253" y="4975681"/>
              <a:chExt cx="2383653" cy="956128"/>
            </a:xfrm>
          </p:grpSpPr>
          <p:cxnSp>
            <p:nvCxnSpPr>
              <p:cNvPr id="59" name="直接连接符 58"/>
              <p:cNvCxnSpPr/>
              <p:nvPr/>
            </p:nvCxnSpPr>
            <p:spPr>
              <a:xfrm>
                <a:off x="4348253" y="5453745"/>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5775778" y="4975681"/>
                <a:ext cx="956128" cy="95612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sp>
            <p:nvSpPr>
              <p:cNvPr id="61"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grpSp>
      <p:grpSp>
        <p:nvGrpSpPr>
          <p:cNvPr id="103" name="组合 102"/>
          <p:cNvGrpSpPr/>
          <p:nvPr/>
        </p:nvGrpSpPr>
        <p:grpSpPr>
          <a:xfrm>
            <a:off x="3714115" y="2918460"/>
            <a:ext cx="3463925" cy="859790"/>
            <a:chOff x="5849" y="4596"/>
            <a:chExt cx="5455" cy="1354"/>
          </a:xfrm>
        </p:grpSpPr>
        <p:sp>
          <p:nvSpPr>
            <p:cNvPr id="43" name="椭圆 42"/>
            <p:cNvSpPr/>
            <p:nvPr/>
          </p:nvSpPr>
          <p:spPr>
            <a:xfrm>
              <a:off x="5849" y="4910"/>
              <a:ext cx="726" cy="726"/>
            </a:xfrm>
            <a:prstGeom prst="ellipse">
              <a:avLst/>
            </a:prstGeom>
            <a:solidFill>
              <a:srgbClr val="FCC1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nvGrpSpPr>
            <p:cNvPr id="6" name="组合 61"/>
            <p:cNvGrpSpPr/>
            <p:nvPr/>
          </p:nvGrpSpPr>
          <p:grpSpPr>
            <a:xfrm>
              <a:off x="6558" y="4596"/>
              <a:ext cx="4746" cy="1354"/>
              <a:chOff x="5484588" y="2623003"/>
              <a:chExt cx="3351890" cy="956128"/>
            </a:xfrm>
          </p:grpSpPr>
          <p:cxnSp>
            <p:nvCxnSpPr>
              <p:cNvPr id="63" name="直接连接符 62"/>
              <p:cNvCxnSpPr>
                <a:stCxn id="43" idx="6"/>
                <a:endCxn id="64" idx="2"/>
              </p:cNvCxnSpPr>
              <p:nvPr/>
            </p:nvCxnSpPr>
            <p:spPr>
              <a:xfrm>
                <a:off x="5484588" y="3101067"/>
                <a:ext cx="2395619"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7880350" y="2623003"/>
                <a:ext cx="956128" cy="956128"/>
              </a:xfrm>
              <a:prstGeom prst="ellipse">
                <a:avLst/>
              </a:prstGeom>
              <a:solidFill>
                <a:srgbClr val="FC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sp>
            <p:nvSpPr>
              <p:cNvPr id="65"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grpSp>
      <p:grpSp>
        <p:nvGrpSpPr>
          <p:cNvPr id="7" name="组合 65"/>
          <p:cNvGrpSpPr/>
          <p:nvPr/>
        </p:nvGrpSpPr>
        <p:grpSpPr>
          <a:xfrm>
            <a:off x="4175125" y="4058285"/>
            <a:ext cx="3013710" cy="859790"/>
            <a:chOff x="5484757" y="3890281"/>
            <a:chExt cx="3351721" cy="956128"/>
          </a:xfrm>
        </p:grpSpPr>
        <p:cxnSp>
          <p:nvCxnSpPr>
            <p:cNvPr id="67" name="直接连接符 66"/>
            <p:cNvCxnSpPr/>
            <p:nvPr/>
          </p:nvCxnSpPr>
          <p:spPr>
            <a:xfrm>
              <a:off x="5484757" y="4384386"/>
              <a:ext cx="2372336"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7880350" y="3890281"/>
              <a:ext cx="956128" cy="95612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sp>
          <p:nvSpPr>
            <p:cNvPr id="69"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bg2"/>
                </a:solidFill>
                <a:latin typeface="字魂95号-手刻宋" panose="00000500000000000000" pitchFamily="2" charset="-122"/>
                <a:ea typeface="字魂95号-手刻宋" panose="00000500000000000000" pitchFamily="2" charset="-122"/>
                <a:cs typeface="Arial" panose="020B0604020202020204" pitchFamily="34" charset="0"/>
                <a:sym typeface="字魂95号-手刻宋" panose="00000500000000000000" pitchFamily="2" charset="-122"/>
              </a:endParaRPr>
            </a:p>
          </p:txBody>
        </p:sp>
      </p:grpSp>
      <p:sp>
        <p:nvSpPr>
          <p:cNvPr id="72" name="矩形 71"/>
          <p:cNvSpPr/>
          <p:nvPr/>
        </p:nvSpPr>
        <p:spPr>
          <a:xfrm>
            <a:off x="5657215" y="1998345"/>
            <a:ext cx="4784725" cy="713105"/>
          </a:xfrm>
          <a:prstGeom prst="rect">
            <a:avLst/>
          </a:prstGeom>
        </p:spPr>
        <p:txBody>
          <a:bodyPr wrap="square" lIns="68573" tIns="34287" rIns="68573" bIns="34287">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（1）外墙混凝土小型空心砌块应与加气混凝土保温砌块在砌筑外墙时同时砌筑，不得将保温砌块在主体结构完成后再外贴，加气混凝土保温块应由各层圈梁分层承托。</a:t>
            </a:r>
          </a:p>
        </p:txBody>
      </p:sp>
      <p:sp>
        <p:nvSpPr>
          <p:cNvPr id="74" name="矩形 73"/>
          <p:cNvSpPr/>
          <p:nvPr/>
        </p:nvSpPr>
        <p:spPr>
          <a:xfrm>
            <a:off x="5657215" y="5265420"/>
            <a:ext cx="4784725" cy="497840"/>
          </a:xfrm>
          <a:prstGeom prst="rect">
            <a:avLst/>
          </a:prstGeom>
        </p:spPr>
        <p:txBody>
          <a:bodyPr wrap="square" lIns="68573" tIns="34287" rIns="68573" bIns="34287">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（4）加气混凝土砌块的外表面抹灰，应严格按做法表选材及按有关顺序操作。</a:t>
            </a:r>
          </a:p>
        </p:txBody>
      </p:sp>
      <p:sp>
        <p:nvSpPr>
          <p:cNvPr id="76" name="矩形 75"/>
          <p:cNvSpPr/>
          <p:nvPr/>
        </p:nvSpPr>
        <p:spPr>
          <a:xfrm>
            <a:off x="7242175" y="2776220"/>
            <a:ext cx="4615180" cy="1144270"/>
          </a:xfrm>
          <a:prstGeom prst="rect">
            <a:avLst/>
          </a:prstGeom>
        </p:spPr>
        <p:txBody>
          <a:bodyPr wrap="square" lIns="68573" tIns="34287" rIns="68573" bIns="34287">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（2）加气混凝土保温砌块，应采用AM-1 或BJ-1 专用砂浆或其他专用砂浆砌筑，并与混凝土空心砌块贴砌。保温砌块竖缝灰缝的饱满度不得低于80%，水平缝灰缝的饱满度不得低于90%。专用砂浆是一种外加剂，在现场配制和搅拌应符合产品说明书中的各项技术要求。</a:t>
            </a:r>
          </a:p>
        </p:txBody>
      </p:sp>
      <p:sp>
        <p:nvSpPr>
          <p:cNvPr id="78" name="矩形 77"/>
          <p:cNvSpPr/>
          <p:nvPr/>
        </p:nvSpPr>
        <p:spPr>
          <a:xfrm>
            <a:off x="7242175" y="4009390"/>
            <a:ext cx="4615180" cy="929005"/>
          </a:xfrm>
          <a:prstGeom prst="rect">
            <a:avLst/>
          </a:prstGeom>
        </p:spPr>
        <p:txBody>
          <a:bodyPr wrap="square" lIns="68573" tIns="34287" rIns="68573" bIns="34287">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（3）在砌块水平灰缝内每隔3 皮高度（600mm）位置应配置</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3</a:t>
            </a:r>
            <a:r>
              <a:rPr lang="el-GR" altLang="zh-CN" sz="1400" i="1"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Φ</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4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字魂95号-手刻宋" panose="00000500000000000000" pitchFamily="2" charset="-122"/>
              </a:rPr>
              <a:t>拉结钢筋网片（两根放在砌块部位，另一根放置在保温块部位），施工时不得漏放。在混凝土空心砌块部位放置的钢筋网片，应注意有足够的砂浆保护层。</a:t>
            </a:r>
          </a:p>
        </p:txBody>
      </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 y="2214245"/>
            <a:ext cx="3594735" cy="3442335"/>
          </a:xfrm>
          <a:prstGeom prst="ellipse">
            <a:avLst/>
          </a:prstGeom>
        </p:spPr>
      </p:pic>
      <p:sp>
        <p:nvSpPr>
          <p:cNvPr id="2" name="文本框 1"/>
          <p:cNvSpPr txBox="1"/>
          <p:nvPr/>
        </p:nvSpPr>
        <p:spPr>
          <a:xfrm>
            <a:off x="1111885" y="389255"/>
            <a:ext cx="5767886" cy="523220"/>
          </a:xfrm>
          <a:prstGeom prst="rect">
            <a:avLst/>
          </a:prstGeom>
          <a:noFill/>
        </p:spPr>
        <p:txBody>
          <a:bodyPr wrap="square">
            <a:spAutoFit/>
          </a:bodyPr>
          <a:lstStyle/>
          <a:p>
            <a:pPr>
              <a:defRPr/>
            </a:pP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小</a:t>
            </a: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砌块墙体的保温节能构造</a:t>
            </a: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 name="矩形 2"/>
          <p:cNvSpPr/>
          <p:nvPr/>
        </p:nvSpPr>
        <p:spPr>
          <a:xfrm>
            <a:off x="1412575" y="1186934"/>
            <a:ext cx="3180679" cy="369332"/>
          </a:xfrm>
          <a:prstGeom prst="rect">
            <a:avLst/>
          </a:prstGeom>
        </p:spPr>
        <p:txBody>
          <a:bodyPr wrap="none">
            <a:spAutoFit/>
          </a:bodyPr>
          <a:lstStyle/>
          <a:p>
            <a:pPr>
              <a:defRPr/>
            </a:pPr>
            <a:r>
              <a:rPr lang="zh-CN" altLang="en-US"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 加气混凝土砌块外保温做法</a:t>
            </a:r>
            <a:endParaRPr lang="zh-CN" altLang="en-US"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43875" y="-18415"/>
            <a:ext cx="3043555" cy="6873875"/>
          </a:xfrm>
          <a:prstGeom prst="rect">
            <a:avLst/>
          </a:prstGeom>
          <a:solidFill>
            <a:srgbClr val="F876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9" name="Straight Connector 8"/>
          <p:cNvCxnSpPr>
            <a:stCxn id="12" idx="2"/>
            <a:endCxn id="10" idx="0"/>
          </p:cNvCxnSpPr>
          <p:nvPr/>
        </p:nvCxnSpPr>
        <p:spPr>
          <a:xfrm flipH="1">
            <a:off x="1293495" y="2515870"/>
            <a:ext cx="5715" cy="2886710"/>
          </a:xfrm>
          <a:prstGeom prst="line">
            <a:avLst/>
          </a:prstGeom>
          <a:ln w="9525"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986155" y="5402263"/>
            <a:ext cx="614680" cy="586740"/>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1" name="Rounded Rectangle 10"/>
          <p:cNvSpPr/>
          <p:nvPr/>
        </p:nvSpPr>
        <p:spPr>
          <a:xfrm>
            <a:off x="991870" y="3649663"/>
            <a:ext cx="614680" cy="5867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2" name="Rounded Rectangle 11"/>
          <p:cNvSpPr/>
          <p:nvPr/>
        </p:nvSpPr>
        <p:spPr>
          <a:xfrm>
            <a:off x="991870" y="1928813"/>
            <a:ext cx="614680" cy="586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3" name="Text Placeholder 5"/>
          <p:cNvSpPr txBox="1"/>
          <p:nvPr/>
        </p:nvSpPr>
        <p:spPr>
          <a:xfrm>
            <a:off x="1809750" y="1918335"/>
            <a:ext cx="5823585" cy="60769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（1）外墙混凝土小型空心砌块与保温板之间的连接构造，可随砌随贴，也可在主体结构完工后外贴（一般为后贴）。</a:t>
            </a:r>
          </a:p>
        </p:txBody>
      </p:sp>
      <p:sp>
        <p:nvSpPr>
          <p:cNvPr id="14" name="Text Placeholder 5"/>
          <p:cNvSpPr txBox="1"/>
          <p:nvPr/>
        </p:nvSpPr>
        <p:spPr>
          <a:xfrm>
            <a:off x="1809750" y="3167624"/>
            <a:ext cx="6071507" cy="1643527"/>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2）保温板与主体结构的构造原则：一是应由圈梁部位分层承托，二是保温板应用专用砂浆与混凝土空心砌块墙粘贴（粘贴为点粘，上下间距约150～200mm），三是每隔3皮砌块高度，应与保温板水平灰缝一致的灰缝内放</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3</a:t>
            </a:r>
            <a:r>
              <a:rPr lang="el-GR" sz="1400" i="1" dirty="0">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Φ</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4 </a:t>
            </a:r>
            <a:r>
              <a:rPr sz="1400" dirty="0" err="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钢筋拉结（</a:t>
            </a:r>
            <a:r>
              <a:rPr sz="14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分布筋为</a:t>
            </a:r>
            <a:r>
              <a:rPr lang="el-GR" sz="1400" i="1" dirty="0">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Φ</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4 </a:t>
            </a: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中距300mm，</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拐角处</a:t>
            </a:r>
            <a:r>
              <a:rPr lang="el-GR" sz="1400" i="1" dirty="0">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Φ</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4</a:t>
            </a: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中距200mm；如保温板后贴，</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墙外应露出</a:t>
            </a:r>
            <a:r>
              <a:rPr lang="el-GR" sz="1400" i="1" dirty="0">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Φ</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4</a:t>
            </a: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中距300mm分布筋，</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纵向放一根</a:t>
            </a:r>
            <a:r>
              <a:rPr lang="el-GR" sz="1400" i="1" dirty="0">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Φ</a:t>
            </a:r>
            <a:r>
              <a:rPr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4</a:t>
            </a: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钢筋），在混凝土空心砌块部位的钢筋应注意有足够的砂浆保护层。</a:t>
            </a:r>
          </a:p>
        </p:txBody>
      </p:sp>
      <p:sp>
        <p:nvSpPr>
          <p:cNvPr id="15" name="Text Placeholder 5"/>
          <p:cNvSpPr txBox="1"/>
          <p:nvPr/>
        </p:nvSpPr>
        <p:spPr>
          <a:xfrm>
            <a:off x="1804035" y="5133340"/>
            <a:ext cx="5829300" cy="112458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（3）保温板外饰面做法为先做基层处理：用EC 胶涂刷板表面，用EC-1型胶满贴涂塑玻璃丝网格布1层，抹3～5mm 厚EC聚合物砂浆刮平，再粘贴玻璃丝网格布1层，表面抹EC 聚合物砂浆。完成基层处理后，外饰面具体做法可按88J1工程做法。</a:t>
            </a:r>
          </a:p>
        </p:txBody>
      </p:sp>
      <p:pic>
        <p:nvPicPr>
          <p:cNvPr id="16" name="Picture 15" descr="sta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700" y="2078355"/>
            <a:ext cx="287655" cy="287655"/>
          </a:xfrm>
          <a:prstGeom prst="rect">
            <a:avLst/>
          </a:prstGeom>
        </p:spPr>
      </p:pic>
      <p:pic>
        <p:nvPicPr>
          <p:cNvPr id="17" name="Picture 16" descr="setting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700" y="3799205"/>
            <a:ext cx="287655" cy="287655"/>
          </a:xfrm>
          <a:prstGeom prst="rect">
            <a:avLst/>
          </a:prstGeom>
        </p:spPr>
      </p:pic>
      <p:pic>
        <p:nvPicPr>
          <p:cNvPr id="18" name="Picture 17"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985" y="5551805"/>
            <a:ext cx="287655" cy="287655"/>
          </a:xfrm>
          <a:prstGeom prst="rect">
            <a:avLst/>
          </a:prstGeom>
        </p:spPr>
      </p:pic>
      <p:sp>
        <p:nvSpPr>
          <p:cNvPr id="19" name="Text Placeholder 5"/>
          <p:cNvSpPr txBox="1"/>
          <p:nvPr/>
        </p:nvSpPr>
        <p:spPr>
          <a:xfrm>
            <a:off x="8752840" y="1741170"/>
            <a:ext cx="2138045" cy="266763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20"/>
              </a:spcBef>
              <a:spcAft>
                <a:spcPts val="0"/>
              </a:spcAft>
              <a:buNone/>
            </a:pPr>
            <a:r>
              <a:rPr sz="28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2. 轻质板材（如聚苯水泥板或珍珠岩保温板等）外保温做法</a:t>
            </a:r>
          </a:p>
        </p:txBody>
      </p:sp>
      <p:cxnSp>
        <p:nvCxnSpPr>
          <p:cNvPr id="22" name="Straight Connector 21"/>
          <p:cNvCxnSpPr/>
          <p:nvPr/>
        </p:nvCxnSpPr>
        <p:spPr>
          <a:xfrm>
            <a:off x="8448040" y="996315"/>
            <a:ext cx="0" cy="4869815"/>
          </a:xfrm>
          <a:prstGeom prst="line">
            <a:avLst/>
          </a:prstGeom>
          <a:ln w="6350"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8583295" y="815975"/>
            <a:ext cx="616585" cy="1568450"/>
          </a:xfrm>
          <a:prstGeom prst="rect">
            <a:avLst/>
          </a:prstGeom>
          <a:noFill/>
        </p:spPr>
        <p:txBody>
          <a:bodyPr wrap="square" lIns="0" rIns="0" rtlCol="0">
            <a:spAutoFit/>
          </a:bodyPr>
          <a:lstStyle/>
          <a:p>
            <a:r>
              <a:rPr lang="en-US" sz="9600" dirty="0">
                <a:solidFill>
                  <a:srgbClr val="FFFFFF"/>
                </a:solidFill>
                <a:latin typeface="字魂59号-创粗黑" panose="00000500000000000000" pitchFamily="2" charset="-122"/>
                <a:ea typeface="字魂59号-创粗黑" panose="00000500000000000000" pitchFamily="2" charset="-122"/>
                <a:cs typeface="Times New Roman" panose="02020603050405020304"/>
                <a:sym typeface="字魂59号-创粗黑" panose="00000500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40221" y="1146175"/>
            <a:ext cx="9601927" cy="5260340"/>
            <a:chOff x="3969" y="2271"/>
            <a:chExt cx="11369" cy="7018"/>
          </a:xfrm>
        </p:grpSpPr>
        <p:grpSp>
          <p:nvGrpSpPr>
            <p:cNvPr id="39" name="组合 38"/>
            <p:cNvGrpSpPr/>
            <p:nvPr/>
          </p:nvGrpSpPr>
          <p:grpSpPr>
            <a:xfrm>
              <a:off x="3969" y="3970"/>
              <a:ext cx="3891" cy="4758"/>
              <a:chOff x="9511" y="4717"/>
              <a:chExt cx="3891" cy="4758"/>
            </a:xfrm>
          </p:grpSpPr>
          <p:grpSp>
            <p:nvGrpSpPr>
              <p:cNvPr id="40" name="组合 39"/>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41" name="组合 40"/>
                <p:cNvGrpSpPr/>
                <p:nvPr/>
              </p:nvGrpSpPr>
              <p:grpSpPr>
                <a:xfrm>
                  <a:off x="7211" y="7891"/>
                  <a:ext cx="1874" cy="1597"/>
                  <a:chOff x="2397" y="7072"/>
                  <a:chExt cx="1874" cy="1597"/>
                </a:xfrm>
              </p:grpSpPr>
              <p:sp>
                <p:nvSpPr>
                  <p:cNvPr id="42" name="椭圆 41"/>
                  <p:cNvSpPr/>
                  <p:nvPr/>
                </p:nvSpPr>
                <p:spPr>
                  <a:xfrm>
                    <a:off x="2397" y="7072"/>
                    <a:ext cx="1874" cy="1597"/>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27" y="7182"/>
                    <a:ext cx="1614" cy="1376"/>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677" y="7310"/>
                    <a:ext cx="1315" cy="1121"/>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7649" y="8264"/>
                  <a:ext cx="999" cy="852"/>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6"/>
              <p:cNvSpPr/>
              <p:nvPr/>
            </p:nvSpPr>
            <p:spPr bwMode="auto">
              <a:xfrm>
                <a:off x="9884" y="4717"/>
                <a:ext cx="3518" cy="419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2D05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7" name="椭圆 46"/>
              <p:cNvSpPr/>
              <p:nvPr/>
            </p:nvSpPr>
            <p:spPr bwMode="auto">
              <a:xfrm>
                <a:off x="9511" y="5123"/>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8" name="TextBox 12"/>
              <p:cNvSpPr txBox="1"/>
              <p:nvPr/>
            </p:nvSpPr>
            <p:spPr>
              <a:xfrm>
                <a:off x="9522" y="5448"/>
                <a:ext cx="917"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01</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9" name="TextBox 15"/>
              <p:cNvSpPr txBox="1"/>
              <p:nvPr/>
            </p:nvSpPr>
            <p:spPr>
              <a:xfrm>
                <a:off x="10677" y="5181"/>
                <a:ext cx="1929" cy="943"/>
              </a:xfrm>
              <a:prstGeom prst="rect">
                <a:avLst/>
              </a:prstGeom>
              <a:noFill/>
            </p:spPr>
            <p:txBody>
              <a:bodyPr wrap="square" rtlCol="0">
                <a:spAutoFit/>
              </a:bodyPr>
              <a:lstStyle/>
              <a:p>
                <a:pPr algn="ctr"/>
                <a:r>
                  <a:rPr lang="zh-CN"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外墙内保温构造：</a:t>
                </a:r>
              </a:p>
            </p:txBody>
          </p:sp>
          <p:sp>
            <p:nvSpPr>
              <p:cNvPr id="50" name="TextBox 16"/>
              <p:cNvSpPr txBox="1"/>
              <p:nvPr/>
            </p:nvSpPr>
            <p:spPr>
              <a:xfrm>
                <a:off x="10383" y="6152"/>
                <a:ext cx="2517" cy="213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墙体从外向内的构造层次为外面层厚度20mm，砌块厚度190mm，空气层厚度20mm，聚苯板厚度40mm，内面层厚度8mm，外墙总厚度278mm。</a:t>
                </a:r>
              </a:p>
            </p:txBody>
          </p:sp>
        </p:grpSp>
        <p:grpSp>
          <p:nvGrpSpPr>
            <p:cNvPr id="51" name="组合 50"/>
            <p:cNvGrpSpPr/>
            <p:nvPr/>
          </p:nvGrpSpPr>
          <p:grpSpPr>
            <a:xfrm>
              <a:off x="7328" y="2271"/>
              <a:ext cx="5314" cy="7018"/>
              <a:chOff x="5509" y="2385"/>
              <a:chExt cx="5314" cy="7018"/>
            </a:xfrm>
          </p:grpSpPr>
          <p:grpSp>
            <p:nvGrpSpPr>
              <p:cNvPr id="37" name="组合 36"/>
              <p:cNvGrpSpPr/>
              <p:nvPr/>
            </p:nvGrpSpPr>
            <p:grpSpPr>
              <a:xfrm>
                <a:off x="7211" y="7891"/>
                <a:ext cx="1874" cy="1512"/>
                <a:chOff x="7211" y="7891"/>
                <a:chExt cx="1874" cy="1512"/>
              </a:xfrm>
              <a:effectLst>
                <a:outerShdw blurRad="50800" dist="38100" dir="2700000" algn="tl" rotWithShape="0">
                  <a:prstClr val="black">
                    <a:alpha val="40000"/>
                  </a:prstClr>
                </a:outerShdw>
              </a:effectLst>
            </p:grpSpPr>
            <p:grpSp>
              <p:nvGrpSpPr>
                <p:cNvPr id="28" name="组合 27"/>
                <p:cNvGrpSpPr/>
                <p:nvPr/>
              </p:nvGrpSpPr>
              <p:grpSpPr>
                <a:xfrm>
                  <a:off x="7211" y="7891"/>
                  <a:ext cx="1874" cy="1512"/>
                  <a:chOff x="2397" y="7072"/>
                  <a:chExt cx="1874" cy="1597"/>
                </a:xfrm>
              </p:grpSpPr>
              <p:sp>
                <p:nvSpPr>
                  <p:cNvPr id="25" name="椭圆 24"/>
                  <p:cNvSpPr/>
                  <p:nvPr/>
                </p:nvSpPr>
                <p:spPr>
                  <a:xfrm>
                    <a:off x="2397" y="7072"/>
                    <a:ext cx="1874" cy="159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527" y="7182"/>
                    <a:ext cx="1614" cy="1376"/>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677" y="7310"/>
                    <a:ext cx="1315" cy="1121"/>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7649" y="8244"/>
                  <a:ext cx="999" cy="80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6"/>
              <p:cNvSpPr/>
              <p:nvPr/>
            </p:nvSpPr>
            <p:spPr bwMode="auto">
              <a:xfrm>
                <a:off x="5509" y="2385"/>
                <a:ext cx="5314" cy="634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87616"/>
              </a:solidFill>
              <a:ln w="5715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0" name="椭圆 9"/>
              <p:cNvSpPr/>
              <p:nvPr/>
            </p:nvSpPr>
            <p:spPr bwMode="auto">
              <a:xfrm>
                <a:off x="9674" y="2781"/>
                <a:ext cx="1108" cy="1249"/>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2" name="TextBox 11"/>
              <p:cNvSpPr txBox="1"/>
              <p:nvPr/>
            </p:nvSpPr>
            <p:spPr>
              <a:xfrm>
                <a:off x="9718" y="3160"/>
                <a:ext cx="1021" cy="491"/>
              </a:xfrm>
              <a:prstGeom prst="rect">
                <a:avLst/>
              </a:prstGeom>
              <a:noFill/>
            </p:spPr>
            <p:txBody>
              <a:bodyPr wrap="square" rtlCol="0">
                <a:spAutoFit/>
              </a:bodyPr>
              <a:lstStyle/>
              <a:p>
                <a:pPr algn="ctr"/>
                <a:r>
                  <a:rPr lang="en-US" altLang="zh-CN">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02</a:t>
                </a:r>
                <a:endParaRPr lang="en-US" altLang="zh-CN"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4" name="TextBox 13"/>
              <p:cNvSpPr txBox="1"/>
              <p:nvPr/>
            </p:nvSpPr>
            <p:spPr>
              <a:xfrm>
                <a:off x="6865" y="3373"/>
                <a:ext cx="2603" cy="1272"/>
              </a:xfrm>
              <a:prstGeom prst="rect">
                <a:avLst/>
              </a:prstGeom>
              <a:noFill/>
            </p:spPr>
            <p:txBody>
              <a:bodyPr wrap="square" rtlCol="0">
                <a:spAutoFit/>
              </a:bodyPr>
              <a:lstStyle/>
              <a:p>
                <a:pPr algn="ctr"/>
                <a:r>
                  <a:rPr lang="zh-CN" altLang="en-US" sz="28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外墙外保温构造：</a:t>
                </a:r>
              </a:p>
            </p:txBody>
          </p:sp>
          <p:sp>
            <p:nvSpPr>
              <p:cNvPr id="15" name="TextBox 14"/>
              <p:cNvSpPr txBox="1"/>
              <p:nvPr/>
            </p:nvSpPr>
            <p:spPr>
              <a:xfrm>
                <a:off x="6582" y="4815"/>
                <a:ext cx="3168" cy="209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墙体从外向内的构造层次为外面层厚度10mm，聚苯板厚度50mm，找平层厚度10mm，砌块厚度190mm，内面层厚度20mm，外墙总厚度280mm。</a:t>
                </a:r>
              </a:p>
            </p:txBody>
          </p:sp>
        </p:grpSp>
        <p:grpSp>
          <p:nvGrpSpPr>
            <p:cNvPr id="38" name="组合 37"/>
            <p:cNvGrpSpPr/>
            <p:nvPr/>
          </p:nvGrpSpPr>
          <p:grpSpPr>
            <a:xfrm>
              <a:off x="11551" y="4530"/>
              <a:ext cx="3787" cy="4758"/>
              <a:chOff x="9884" y="4717"/>
              <a:chExt cx="3787" cy="4758"/>
            </a:xfrm>
          </p:grpSpPr>
          <p:grpSp>
            <p:nvGrpSpPr>
              <p:cNvPr id="31" name="组合 30"/>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32" name="组合 31"/>
                <p:cNvGrpSpPr/>
                <p:nvPr/>
              </p:nvGrpSpPr>
              <p:grpSpPr>
                <a:xfrm>
                  <a:off x="7211" y="7891"/>
                  <a:ext cx="1874" cy="1597"/>
                  <a:chOff x="2397" y="7072"/>
                  <a:chExt cx="1874" cy="1597"/>
                </a:xfrm>
              </p:grpSpPr>
              <p:sp>
                <p:nvSpPr>
                  <p:cNvPr id="33" name="椭圆 32"/>
                  <p:cNvSpPr/>
                  <p:nvPr/>
                </p:nvSpPr>
                <p:spPr>
                  <a:xfrm>
                    <a:off x="2397" y="7072"/>
                    <a:ext cx="1874" cy="1597"/>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527" y="7182"/>
                    <a:ext cx="1614" cy="1376"/>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677" y="7310"/>
                    <a:ext cx="1315" cy="1121"/>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649" y="8264"/>
                  <a:ext cx="999" cy="852"/>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p:nvPr/>
            </p:nvSpPr>
            <p:spPr bwMode="auto">
              <a:xfrm>
                <a:off x="9884" y="4717"/>
                <a:ext cx="3518" cy="419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7030A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1" name="椭圆 10"/>
              <p:cNvSpPr/>
              <p:nvPr/>
            </p:nvSpPr>
            <p:spPr bwMode="auto">
              <a:xfrm>
                <a:off x="12733" y="5159"/>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3" name="TextBox 12"/>
              <p:cNvSpPr txBox="1"/>
              <p:nvPr/>
            </p:nvSpPr>
            <p:spPr>
              <a:xfrm>
                <a:off x="12842" y="5483"/>
                <a:ext cx="722"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03</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6" name="TextBox 15"/>
              <p:cNvSpPr txBox="1"/>
              <p:nvPr/>
            </p:nvSpPr>
            <p:spPr>
              <a:xfrm>
                <a:off x="10558" y="5297"/>
                <a:ext cx="2167" cy="943"/>
              </a:xfrm>
              <a:prstGeom prst="rect">
                <a:avLst/>
              </a:prstGeom>
              <a:noFill/>
            </p:spPr>
            <p:txBody>
              <a:bodyPr wrap="square" rtlCol="0">
                <a:spAutoFit/>
              </a:bodyPr>
              <a:lstStyle/>
              <a:p>
                <a:pPr algn="ctr"/>
                <a:r>
                  <a:rPr lang="zh-CN" altLang="en-US"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外墙夹芯保温构造：</a:t>
                </a:r>
              </a:p>
            </p:txBody>
          </p:sp>
          <p:sp>
            <p:nvSpPr>
              <p:cNvPr id="17" name="TextBox 16"/>
              <p:cNvSpPr txBox="1"/>
              <p:nvPr/>
            </p:nvSpPr>
            <p:spPr>
              <a:xfrm>
                <a:off x="10288" y="6363"/>
                <a:ext cx="2711" cy="155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砌块厚度90mm，聚苯板厚度50mm，砌块厚度190mm，内面层厚度20mm，外墙总厚度350mm。</a:t>
                </a:r>
              </a:p>
            </p:txBody>
          </p:sp>
        </p:grpSp>
      </p:grpSp>
      <p:sp>
        <p:nvSpPr>
          <p:cNvPr id="2" name="文本框 1"/>
          <p:cNvSpPr txBox="1"/>
          <p:nvPr/>
        </p:nvSpPr>
        <p:spPr>
          <a:xfrm>
            <a:off x="1111885" y="389255"/>
            <a:ext cx="100907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3. 聚苯板、玻璃棉板的墙体外保温、内保温、夹芯保温做法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326072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l">
              <a:defRPr/>
            </a:pPr>
            <a:r>
              <a:rPr lang="zh-CN" altLang="en-US" sz="4000" b="1" dirty="0">
                <a:solidFill>
                  <a:schemeClr val="bg1"/>
                </a:solidFill>
                <a:latin typeface="微软雅黑" panose="020B0503020204020204" pitchFamily="34" charset="-122"/>
                <a:ea typeface="微软雅黑" panose="020B0503020204020204" pitchFamily="34" charset="-122"/>
              </a:rPr>
              <a:t>按墙体所在的位置分类</a:t>
            </a:r>
          </a:p>
        </p:txBody>
      </p:sp>
      <p:sp>
        <p:nvSpPr>
          <p:cNvPr id="69634" name="Rectangle 2"/>
          <p:cNvSpPr>
            <a:spLocks noGrp="1" noChangeArrowheads="1"/>
          </p:cNvSpPr>
          <p:nvPr/>
        </p:nvSpPr>
        <p:spPr bwMode="auto">
          <a:xfrm>
            <a:off x="837565" y="4434523"/>
            <a:ext cx="10516870" cy="175323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从建筑的平面形状上来分析，沿着建筑物短轴方向布置的墙称为横墙，沿着建筑物长轴方向布置的墙称为纵墙。将此种分类与上面分类组合后，就可以有外纵墙、外横墙、内纵墙、内横墙四种类型的墙体。其中外横墙称为山墙，外纵墙称为檐墙。在一片墙上，窗与窗或门与窗之间的墙称为窗间墙，窗洞下部的墙称为窗下墙或窗肚墙。屋顶上四周的墙称为女儿墙。如图2-3-1 所示。</a:t>
            </a:r>
          </a:p>
        </p:txBody>
      </p:sp>
      <p:pic>
        <p:nvPicPr>
          <p:cNvPr id="5" name="图片 4"/>
          <p:cNvPicPr>
            <a:picLocks noChangeAspect="1"/>
          </p:cNvPicPr>
          <p:nvPr/>
        </p:nvPicPr>
        <p:blipFill>
          <a:blip r:embed="rId3"/>
          <a:stretch>
            <a:fillRect/>
          </a:stretch>
        </p:blipFill>
        <p:spPr>
          <a:xfrm>
            <a:off x="4707890" y="-40005"/>
            <a:ext cx="7472680" cy="37947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066800" y="1066800"/>
            <a:ext cx="3609340" cy="1312545"/>
          </a:xfrm>
          <a:prstGeom prst="rect">
            <a:avLst/>
          </a:prstGeom>
          <a:noFill/>
        </p:spPr>
        <p:txBody>
          <a:bodyPr wrap="square" lIns="63500" tIns="25400" rIns="63500" bIns="25400" rtlCol="0" anchor="b">
            <a:noAutofit/>
          </a:bodyPr>
          <a:lstStyle/>
          <a:p>
            <a:pPr marL="0" indent="0" algn="l">
              <a:lnSpc>
                <a:spcPct val="100000"/>
              </a:lnSpc>
              <a:spcBef>
                <a:spcPts val="0"/>
              </a:spcBef>
              <a:spcAft>
                <a:spcPts val="0"/>
              </a:spcAft>
              <a:buSzPct val="100000"/>
              <a:buNone/>
            </a:pPr>
            <a:r>
              <a:rPr lang="zh-CN" altLang="en-US" sz="4000" b="1" spc="300" dirty="0">
                <a:solidFill>
                  <a:schemeClr val="accent1"/>
                </a:solidFill>
                <a:latin typeface="微软雅黑" panose="020B0503020204020204" pitchFamily="34" charset="-122"/>
                <a:ea typeface="微软雅黑" panose="020B0503020204020204" pitchFamily="34" charset="-122"/>
              </a:rPr>
              <a:t>普通小砌块的排列组合</a:t>
            </a:r>
          </a:p>
        </p:txBody>
      </p:sp>
      <p:sp>
        <p:nvSpPr>
          <p:cNvPr id="11" name="Title 6"/>
          <p:cNvSpPr txBox="1"/>
          <p:nvPr>
            <p:custDataLst>
              <p:tags r:id="rId3"/>
            </p:custDataLst>
          </p:nvPr>
        </p:nvSpPr>
        <p:spPr>
          <a:xfrm>
            <a:off x="1066809" y="2682642"/>
            <a:ext cx="5395011" cy="255886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20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砌块的排列尽量采用390mm长的主砌块，少用辅助块。应上、下皮对孔、错缝搭砌，一般搭接长度为200mm，每两皮为一循环，当墙体长度为奇数时，采用290mm长的辅助块，此时搭接长度为100mm，并保证上、下皮对孔。</a:t>
            </a:r>
          </a:p>
        </p:txBody>
      </p:sp>
      <p:pic>
        <p:nvPicPr>
          <p:cNvPr id="6" name="图片 5" descr="D:\meihua_service_cache\jpg/2812adbc77db7da23941c4f8bded821a.jpg2812adbc77db7da23941c4f8bded821a"/>
          <p:cNvPicPr>
            <a:picLocks noChangeAspect="1"/>
          </p:cNvPicPr>
          <p:nvPr>
            <p:custDataLst>
              <p:tags r:id="rId4"/>
            </p:custDataLst>
          </p:nvPr>
        </p:nvPicPr>
        <p:blipFill rotWithShape="1">
          <a:blip r:embed="rId6"/>
          <a:srcRect l="30875" r="30875"/>
          <a:stretch>
            <a:fillRect/>
          </a:stretch>
        </p:blipFill>
        <p:spPr>
          <a:xfrm>
            <a:off x="7528637" y="-25"/>
            <a:ext cx="4663452" cy="6858051"/>
          </a:xfrm>
          <a:custGeom>
            <a:avLst/>
            <a:gdLst/>
            <a:ahLst/>
            <a:cxnLst>
              <a:cxn ang="3">
                <a:pos x="hc" y="t"/>
              </a:cxn>
              <a:cxn ang="cd2">
                <a:pos x="l" y="vc"/>
              </a:cxn>
              <a:cxn ang="cd4">
                <a:pos x="hc" y="b"/>
              </a:cxn>
              <a:cxn ang="0">
                <a:pos x="r" y="vc"/>
              </a:cxn>
            </a:cxnLst>
            <a:rect l="l" t="t" r="r" b="b"/>
            <a:pathLst>
              <a:path w="6720" h="10800">
                <a:moveTo>
                  <a:pt x="0" y="0"/>
                </a:moveTo>
                <a:lnTo>
                  <a:pt x="6720" y="0"/>
                </a:lnTo>
                <a:lnTo>
                  <a:pt x="6720" y="10800"/>
                </a:lnTo>
                <a:lnTo>
                  <a:pt x="0" y="108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800" y="304200"/>
            <a:ext cx="11606400" cy="62496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7924800" y="1116965"/>
            <a:ext cx="3112135" cy="801370"/>
          </a:xfrm>
          <a:prstGeom prst="rect">
            <a:avLst/>
          </a:prstGeom>
          <a:noFill/>
        </p:spPr>
        <p:txBody>
          <a:bodyPr wrap="square" rtlCol="0" anchor="b">
            <a:noAutofit/>
          </a:bodyPr>
          <a:lstStyle/>
          <a:p>
            <a:pPr marL="0" indent="0" algn="l">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rPr>
              <a:t>门窗框与墙体的连接</a:t>
            </a:r>
          </a:p>
        </p:txBody>
      </p:sp>
      <p:sp>
        <p:nvSpPr>
          <p:cNvPr id="6" name="Title 6"/>
          <p:cNvSpPr txBox="1"/>
          <p:nvPr>
            <p:custDataLst>
              <p:tags r:id="rId4"/>
            </p:custDataLst>
          </p:nvPr>
        </p:nvSpPr>
        <p:spPr>
          <a:xfrm>
            <a:off x="7924800" y="2039620"/>
            <a:ext cx="3265805" cy="3930650"/>
          </a:xfrm>
          <a:prstGeom prst="rect">
            <a:avLst/>
          </a:prstGeom>
          <a:noFill/>
          <a:ln w="3175">
            <a:noFill/>
            <a:prstDash val="dash"/>
          </a:ln>
        </p:spPr>
        <p:txBody>
          <a:bodyPr wrap="square" lIns="91440" tIns="45720" rIns="91440" bIns="4572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spc="0" dirty="0">
                <a:ln w="3175">
                  <a:noFill/>
                  <a:prstDash val="dash"/>
                </a:ln>
                <a:solidFill>
                  <a:srgbClr val="404040"/>
                </a:solidFill>
                <a:uFillTx/>
                <a:latin typeface="微软雅黑" panose="020B0503020204020204" pitchFamily="34" charset="-122"/>
                <a:ea typeface="微软雅黑" panose="020B0503020204020204" pitchFamily="34" charset="-122"/>
                <a:cs typeface="微软雅黑" panose="020B0503020204020204" pitchFamily="34" charset="-122"/>
              </a:rPr>
              <a:t>门窗框与砌块墙一般采用如下连接方法：用4 号圆钉每隔300mm 钉入门窗框，然后打弯钉头，置于砌块端头竖向槽内，从门窗框嵌入砂浆，如图2-3-50（a）所示；将木楔打入空心砌块的孔洞中代替木砖，用钉子将门窗框与木楔钉接，如图2-3-50（b）所示；在砌块内或灰缝内用木榫或铁件连接，如图2-3-50（c）所示；在加气混凝土砌块埋胶粘圆木或塑料管来固定门窗，如图2-3-50（d）所示。</a:t>
            </a:r>
          </a:p>
        </p:txBody>
      </p:sp>
      <p:pic>
        <p:nvPicPr>
          <p:cNvPr id="7" name="图片 6"/>
          <p:cNvPicPr>
            <a:picLocks noChangeAspect="1"/>
          </p:cNvPicPr>
          <p:nvPr>
            <p:custDataLst>
              <p:tags r:id="rId5"/>
            </p:custDataLst>
          </p:nvPr>
        </p:nvPicPr>
        <p:blipFill rotWithShape="1">
          <a:blip r:embed="rId7"/>
          <a:srcRect l="1756" r="1756"/>
          <a:stretch>
            <a:fillRect/>
          </a:stretch>
        </p:blipFill>
        <p:spPr>
          <a:xfrm>
            <a:off x="761908" y="914400"/>
            <a:ext cx="6705776" cy="5029200"/>
          </a:xfrm>
          <a:custGeom>
            <a:avLst/>
            <a:gdLst/>
            <a:ahLst/>
            <a:cxnLst>
              <a:cxn ang="3">
                <a:pos x="hc" y="t"/>
              </a:cxn>
              <a:cxn ang="cd2">
                <a:pos x="l" y="vc"/>
              </a:cxn>
              <a:cxn ang="cd4">
                <a:pos x="hc" y="b"/>
              </a:cxn>
              <a:cxn ang="0">
                <a:pos x="r" y="vc"/>
              </a:cxn>
            </a:cxnLst>
            <a:rect l="l" t="t" r="r" b="b"/>
            <a:pathLst>
              <a:path w="10080" h="7920">
                <a:moveTo>
                  <a:pt x="0" y="0"/>
                </a:moveTo>
                <a:lnTo>
                  <a:pt x="10080" y="0"/>
                </a:lnTo>
                <a:lnTo>
                  <a:pt x="1008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27730" y="3273377"/>
            <a:ext cx="6290310" cy="181588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掌握隔墙的类别。</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掌握隔墙的构造</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建筑从业人员应遵纪守法，秉公办事，认真贯彻执行国家的有关方针、</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政策</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和法规。</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427730" y="259683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隔墙构造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448945" y="3014345"/>
            <a:ext cx="11293475" cy="341249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344990" y="2940505"/>
            <a:ext cx="374650" cy="473075"/>
            <a:chOff x="635000" y="3365500"/>
            <a:chExt cx="374650" cy="473075"/>
          </a:xfrm>
        </p:grpSpPr>
        <p:cxnSp>
          <p:nvCxnSpPr>
            <p:cNvPr id="54" name="直接连接符 53"/>
            <p:cNvCxnSpPr/>
            <p:nvPr>
              <p:custDataLst>
                <p:tags r:id="rId14"/>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5"/>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1476656" y="6026298"/>
            <a:ext cx="374650" cy="473075"/>
            <a:chOff x="635000" y="3365500"/>
            <a:chExt cx="374650" cy="473075"/>
          </a:xfrm>
        </p:grpSpPr>
        <p:cxnSp>
          <p:nvCxnSpPr>
            <p:cNvPr id="57" name="直接连接符 56"/>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6488813" y="788184"/>
            <a:ext cx="749177" cy="432670"/>
            <a:chOff x="514350" y="1129586"/>
            <a:chExt cx="720000" cy="415819"/>
          </a:xfrm>
          <a:solidFill>
            <a:srgbClr val="FF0000">
              <a:alpha val="42000"/>
            </a:srgbClr>
          </a:solidFill>
        </p:grpSpPr>
        <p:sp>
          <p:nvSpPr>
            <p:cNvPr id="60" name="任意多边形: 形状 59"/>
            <p:cNvSpPr/>
            <p:nvPr>
              <p:custDataLst>
                <p:tags r:id="rId10"/>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1"/>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33776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块材隔墙</a:t>
            </a:r>
          </a:p>
        </p:txBody>
      </p:sp>
      <p:sp>
        <p:nvSpPr>
          <p:cNvPr id="11" name="文本框 10"/>
          <p:cNvSpPr txBox="1"/>
          <p:nvPr>
            <p:custDataLst>
              <p:tags r:id="rId8"/>
            </p:custDataLst>
          </p:nvPr>
        </p:nvSpPr>
        <p:spPr>
          <a:xfrm>
            <a:off x="1095375" y="1769110"/>
            <a:ext cx="5393690" cy="1078230"/>
          </a:xfrm>
          <a:prstGeom prst="rect">
            <a:avLst/>
          </a:prstGeom>
          <a:noFill/>
        </p:spPr>
        <p:txBody>
          <a:bodyPr wrap="square" lIns="101600" tIns="0" rIns="82550" bIns="0" rtlCol="0">
            <a:noAutofit/>
          </a:bodyPr>
          <a:lstStyle/>
          <a:p>
            <a:pPr fontAlgn="auto">
              <a:lnSpc>
                <a:spcPct val="130000"/>
              </a:lnSpc>
              <a:spcAft>
                <a:spcPts val="1000"/>
              </a:spcAf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块材隔墙是指利用普通黏土砖、多孔砖、陶粒混凝土空心砌块、加气混凝土砌块以及其他各种轻质砌块等砌筑的墙体。常用的有普通砖隔墙和砌块隔墙。</a:t>
            </a:r>
          </a:p>
        </p:txBody>
      </p:sp>
      <p:sp>
        <p:nvSpPr>
          <p:cNvPr id="8" name="文本框 7"/>
          <p:cNvSpPr txBox="1"/>
          <p:nvPr>
            <p:custDataLst>
              <p:tags r:id="rId9"/>
            </p:custDataLst>
          </p:nvPr>
        </p:nvSpPr>
        <p:spPr>
          <a:xfrm>
            <a:off x="669925" y="3209290"/>
            <a:ext cx="10852150" cy="30219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95300" fontAlgn="auto">
              <a:lnSpc>
                <a:spcPct val="130000"/>
              </a:lnSpc>
              <a:spcAft>
                <a:spcPts val="400"/>
              </a:spcAft>
              <a:extLst>
                <a:ext uri="{35155182-B16C-46BC-9424-99874614C6A1}">
                  <wpsdc:indentchars xmlns:wpsdc="http://www.wps.cn/officeDocument/2017/drawingmlCustomData" xmlns="" val="200" checksum="1284436320"/>
                </a:ext>
              </a:extLst>
            </a:pPr>
            <a:r>
              <a:rPr lang="zh-CN" altLang="en-US" sz="1800" b="1" dirty="0">
                <a:solidFill>
                  <a:schemeClr val="tx1">
                    <a:lumMod val="85000"/>
                    <a:lumOff val="15000"/>
                  </a:schemeClr>
                </a:solidFill>
                <a:latin typeface="Arial" panose="020B0604020202020204" pitchFamily="34" charset="0"/>
                <a:ea typeface="微软雅黑" panose="020B0503020204020204" pitchFamily="34" charset="-122"/>
                <a:sym typeface="+mn-ea"/>
              </a:rPr>
              <a:t>（一）砖砌隔墙</a:t>
            </a:r>
            <a:endParaRPr lang="zh-CN" altLang="en-US" sz="1800" b="1" spc="150" dirty="0">
              <a:solidFill>
                <a:schemeClr val="tx1">
                  <a:lumMod val="85000"/>
                  <a:lumOff val="15000"/>
                </a:schemeClr>
              </a:solidFill>
              <a:latin typeface="Arial" panose="020B0604020202020204" pitchFamily="34" charset="0"/>
              <a:ea typeface="微软雅黑" panose="020B0503020204020204" pitchFamily="34" charset="-122"/>
            </a:endParaRPr>
          </a:p>
          <a:p>
            <a:pPr indent="444500" algn="just">
              <a:spcAft>
                <a:spcPts val="400"/>
              </a:spcAft>
              <a:extLst>
                <a:ext uri="{35155182-B16C-46BC-9424-99874614C6A1}">
                  <wpsdc:indentchars xmlns:wpsdc="http://www.wps.cn/officeDocument/2017/drawingmlCustomData" xmlns="" val="200" checksum="909944644"/>
                </a:ext>
              </a:extLst>
            </a:pP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mn-ea"/>
              </a:rPr>
              <a:t>普通砖隔墙有半砖（120mm厚）和 1/4砖（60mm厚）两种。1/4砖隔墙用普通黏土砖侧砌而成，砌筑砂浆强度等级不低于M5。半砖隔墙用普通黏土砖采用全顺式砌筑而成，砌筑砂浆强度等级不低于M5，构造措施与1/4砖墙基本相同。半砖墙的稳定性优于1/4 砖墙，故可以砌筑较大面积的墙体，长度超过6m应设砖壁柱，高度超过4m时应在门过梁处设通长钢筋混凝土带。隔墙两端的承重墙须留出马牙槎，并沿墙高度每隔500mm砌入</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mn-ea"/>
              </a:rPr>
              <a:t>2</a:t>
            </a:r>
            <a:r>
              <a:rPr lang="el-GR" altLang="zh-CN" i="1" dirty="0">
                <a:solidFill>
                  <a:schemeClr val="tx1">
                    <a:lumMod val="85000"/>
                    <a:lumOff val="15000"/>
                  </a:schemeClr>
                </a:solidFill>
                <a:latin typeface="Arial" panose="020B0604020202020204" pitchFamily="34" charset="0"/>
                <a:ea typeface="微软雅黑" panose="020B0503020204020204" pitchFamily="34" charset="-122"/>
                <a:sym typeface="+mn-ea"/>
              </a:rPr>
              <a:t>Φ</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mn-ea"/>
              </a:rPr>
              <a:t>6</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mn-ea"/>
              </a:rPr>
              <a:t>的拉结钢筋，深入隔墙不小于500mm。还应沿隔墙高度每隔1 200mm设一道30mm厚水泥砂浆层，内放</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mn-ea"/>
              </a:rPr>
              <a:t>2</a:t>
            </a:r>
            <a:r>
              <a:rPr lang="el-GR" altLang="zh-CN" i="1" dirty="0" smtClean="0">
                <a:solidFill>
                  <a:schemeClr val="tx1">
                    <a:lumMod val="85000"/>
                    <a:lumOff val="15000"/>
                  </a:schemeClr>
                </a:solidFill>
                <a:latin typeface="Arial" panose="020B0604020202020204" pitchFamily="34" charset="0"/>
                <a:ea typeface="微软雅黑" panose="020B0503020204020204" pitchFamily="34" charset="-122"/>
                <a:sym typeface="+mn-ea"/>
              </a:rPr>
              <a:t>Φ</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mn-ea"/>
              </a:rPr>
              <a:t>6</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mn-ea"/>
              </a:rPr>
              <a:t>钢筋。为了保证砖隔墙不承重，在砖墙砌到楼板底或梁底时，将立砖斜砌一皮，或将空隙塞木楔打紧，然后用砂浆填缝。如图2-3-51所示。</a:t>
            </a:r>
          </a:p>
          <a:p>
            <a:pPr indent="444500" algn="just" fontAlgn="auto">
              <a:lnSpc>
                <a:spcPct val="130000"/>
              </a:lnSpc>
              <a:spcAft>
                <a:spcPts val="400"/>
              </a:spcAft>
              <a:extLst>
                <a:ext uri="{35155182-B16C-46BC-9424-99874614C6A1}">
                  <wpsdc:indentchars xmlns:wpsdc="http://www.wps.cn/officeDocument/2017/drawingmlCustomData" xmlns="" val="200" checksum="909944644"/>
                </a:ext>
              </a:extLst>
            </a:pPr>
            <a:r>
              <a:rPr lang="zh-CN" altLang="en-US" dirty="0">
                <a:solidFill>
                  <a:schemeClr val="tx1">
                    <a:lumMod val="75000"/>
                    <a:lumOff val="25000"/>
                  </a:schemeClr>
                </a:solidFill>
                <a:latin typeface="Arial" panose="020B0604020202020204" pitchFamily="34" charset="0"/>
                <a:ea typeface="微软雅黑" panose="020B0503020204020204" pitchFamily="34" charset="-122"/>
              </a:rPr>
              <a:t>砖砌隔墙具有取材方便、造价较低、隔音效果好的优点，缺点是自重大、墙体厚、湿作业多、拆移不便。</a:t>
            </a:r>
          </a:p>
        </p:txBody>
      </p:sp>
      <p:pic>
        <p:nvPicPr>
          <p:cNvPr id="2" name="图片 1"/>
          <p:cNvPicPr>
            <a:picLocks noChangeAspect="1"/>
          </p:cNvPicPr>
          <p:nvPr/>
        </p:nvPicPr>
        <p:blipFill>
          <a:blip r:embed="rId17"/>
          <a:stretch>
            <a:fillRect/>
          </a:stretch>
        </p:blipFill>
        <p:spPr>
          <a:xfrm>
            <a:off x="7506970" y="-49530"/>
            <a:ext cx="4641850" cy="2990215"/>
          </a:xfrm>
          <a:prstGeom prst="rect">
            <a:avLst/>
          </a:prstGeom>
        </p:spPr>
      </p:pic>
    </p:spTree>
    <p:custDataLst>
      <p:tags r:id="rId1"/>
    </p:custData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952183" y="3590608"/>
            <a:ext cx="10302240" cy="2733675"/>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847910" y="3512005"/>
            <a:ext cx="374650" cy="473075"/>
            <a:chOff x="635000" y="3365500"/>
            <a:chExt cx="374650" cy="473075"/>
          </a:xfrm>
        </p:grpSpPr>
        <p:cxnSp>
          <p:nvCxnSpPr>
            <p:cNvPr id="54" name="直接连接符 53"/>
            <p:cNvCxnSpPr/>
            <p:nvPr>
              <p:custDataLst>
                <p:tags r:id="rId13"/>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4"/>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0985166" y="5911998"/>
            <a:ext cx="374650" cy="473075"/>
            <a:chOff x="635000" y="3365500"/>
            <a:chExt cx="374650" cy="473075"/>
          </a:xfrm>
        </p:grpSpPr>
        <p:cxnSp>
          <p:nvCxnSpPr>
            <p:cNvPr id="57" name="直接连接符 56"/>
            <p:cNvCxnSpPr/>
            <p:nvPr>
              <p:custDataLst>
                <p:tags r:id="rId11"/>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2"/>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4262755" y="1839595"/>
            <a:ext cx="1022350" cy="622300"/>
            <a:chOff x="514350" y="1129586"/>
            <a:chExt cx="720000" cy="415819"/>
          </a:xfrm>
          <a:solidFill>
            <a:srgbClr val="FF0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33776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847725" y="1839595"/>
            <a:ext cx="3309620" cy="906780"/>
          </a:xfrm>
          <a:prstGeom prst="rect">
            <a:avLst/>
          </a:prstGeom>
          <a:noFill/>
        </p:spPr>
        <p:txBody>
          <a:bodyPr wrap="square" lIns="101600" tIns="38100" rIns="63500" bIns="38100" rtlCol="0">
            <a:spAutoFit/>
          </a:bodyPr>
          <a:lstStyle/>
          <a:p>
            <a:r>
              <a:rPr lang="zh-CN" sz="5400" b="1" spc="300" dirty="0">
                <a:solidFill>
                  <a:srgbClr val="000000">
                    <a:lumMod val="75000"/>
                    <a:lumOff val="25000"/>
                  </a:srgbClr>
                </a:solidFill>
                <a:uFillTx/>
                <a:latin typeface="Arial" panose="020B0604020202020204" pitchFamily="34" charset="0"/>
                <a:ea typeface="微软雅黑" panose="020B0503020204020204" pitchFamily="34" charset="-122"/>
              </a:rPr>
              <a:t>块材隔墙</a:t>
            </a:r>
          </a:p>
        </p:txBody>
      </p:sp>
      <p:sp>
        <p:nvSpPr>
          <p:cNvPr id="8" name="文本框 7"/>
          <p:cNvSpPr txBox="1"/>
          <p:nvPr>
            <p:custDataLst>
              <p:tags r:id="rId8"/>
            </p:custDataLst>
          </p:nvPr>
        </p:nvSpPr>
        <p:spPr>
          <a:xfrm>
            <a:off x="1146810" y="3792220"/>
            <a:ext cx="9912985" cy="23304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95300" fontAlgn="auto">
              <a:lnSpc>
                <a:spcPct val="130000"/>
              </a:lnSpc>
              <a:spcAft>
                <a:spcPts val="400"/>
              </a:spcAft>
              <a:extLst>
                <a:ext uri="{35155182-B16C-46BC-9424-99874614C6A1}">
                  <wpsdc:indentchars xmlns:wpsdc="http://www.wps.cn/officeDocument/2017/drawingmlCustomData" xmlns="" val="200" checksum="1284436320"/>
                </a:ext>
              </a:extLst>
            </a:pPr>
            <a:r>
              <a:rPr lang="zh-CN" altLang="en-US" sz="1800" b="1" dirty="0">
                <a:solidFill>
                  <a:schemeClr val="tx1">
                    <a:lumMod val="85000"/>
                    <a:lumOff val="15000"/>
                  </a:schemeClr>
                </a:solidFill>
                <a:latin typeface="Arial" panose="020B0604020202020204" pitchFamily="34" charset="0"/>
                <a:ea typeface="微软雅黑" panose="020B0503020204020204" pitchFamily="34" charset="-122"/>
                <a:sym typeface="+mn-ea"/>
              </a:rPr>
              <a:t>（二）砌块隔墙</a:t>
            </a:r>
          </a:p>
          <a:p>
            <a:pPr indent="444500" algn="just" fontAlgn="auto">
              <a:lnSpc>
                <a:spcPct val="130000"/>
              </a:lnSpc>
              <a:spcAft>
                <a:spcPts val="400"/>
              </a:spcAft>
              <a:extLst>
                <a:ext uri="{35155182-B16C-46BC-9424-99874614C6A1}">
                  <wpsdc:indentchars xmlns:wpsdc="http://www.wps.cn/officeDocument/2017/drawingmlCustomData" xmlns="" val="200" checksum="909944644"/>
                </a:ext>
              </a:extLst>
            </a:pP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mn-ea"/>
              </a:rPr>
              <a:t>为减轻隔墙自重，可采用轻质砌块，墙厚一般为90～120mm，加固措施同半砖隔墙的做法。砌块不够整块时宜用普通黏土砖填补。隔墙的上部与楼板或梁的交接处，不宜过于填实或使砖及砌块直接顶住楼板或梁。应留有约30mm的空隙，并沿墙长度方向每隔1m 用一组木楔对口打紧，其余空隙处用砂浆填充；或者将最上两皮砖斜砌，以避免因楼板结构产生的挠度将隔墙压坏。各种轻质砌块的孔隙率大、吸水量大，防潮性能比较差，一般可在墙身下部改砌3～5皮普通黏土砖，以避免直接受潮。如图2-3-52所示。</a:t>
            </a:r>
          </a:p>
        </p:txBody>
      </p:sp>
      <p:pic>
        <p:nvPicPr>
          <p:cNvPr id="4" name="图片 3"/>
          <p:cNvPicPr>
            <a:picLocks noChangeAspect="1"/>
          </p:cNvPicPr>
          <p:nvPr/>
        </p:nvPicPr>
        <p:blipFill>
          <a:blip r:embed="rId16"/>
          <a:stretch>
            <a:fillRect/>
          </a:stretch>
        </p:blipFill>
        <p:spPr>
          <a:xfrm>
            <a:off x="5616575" y="-5715"/>
            <a:ext cx="6577965" cy="3552825"/>
          </a:xfrm>
          <a:prstGeom prst="rect">
            <a:avLst/>
          </a:prstGeom>
        </p:spPr>
      </p:pic>
    </p:spTree>
    <p:custDataLst>
      <p:tags r:id="rId1"/>
    </p:custData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952500" y="3545205"/>
            <a:ext cx="10302240" cy="2953385"/>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847910" y="3466285"/>
            <a:ext cx="374650" cy="473075"/>
            <a:chOff x="635000" y="3365500"/>
            <a:chExt cx="374650" cy="473075"/>
          </a:xfrm>
        </p:grpSpPr>
        <p:cxnSp>
          <p:nvCxnSpPr>
            <p:cNvPr id="54" name="直接连接符 53"/>
            <p:cNvCxnSpPr/>
            <p:nvPr>
              <p:custDataLst>
                <p:tags r:id="rId14"/>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5"/>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0985166" y="6083448"/>
            <a:ext cx="374650" cy="473075"/>
            <a:chOff x="635000" y="3365500"/>
            <a:chExt cx="374650" cy="473075"/>
          </a:xfrm>
        </p:grpSpPr>
        <p:cxnSp>
          <p:nvCxnSpPr>
            <p:cNvPr id="57" name="直接连接符 56"/>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4572000" y="429260"/>
            <a:ext cx="1022350" cy="622300"/>
            <a:chOff x="514350" y="1129586"/>
            <a:chExt cx="720000" cy="415819"/>
          </a:xfrm>
          <a:solidFill>
            <a:srgbClr val="FF0000">
              <a:alpha val="42000"/>
            </a:srgbClr>
          </a:solidFill>
        </p:grpSpPr>
        <p:sp>
          <p:nvSpPr>
            <p:cNvPr id="60" name="任意多边形: 形状 59"/>
            <p:cNvSpPr/>
            <p:nvPr>
              <p:custDataLst>
                <p:tags r:id="rId10"/>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1"/>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33776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847725" y="337820"/>
            <a:ext cx="4952365" cy="1306830"/>
          </a:xfrm>
          <a:prstGeom prst="rect">
            <a:avLst/>
          </a:prstGeom>
          <a:noFill/>
        </p:spPr>
        <p:txBody>
          <a:bodyPr wrap="square" lIns="101600" tIns="38100" rIns="63500" bIns="38100" rtlCol="0">
            <a:spAutoFit/>
          </a:bodyPr>
          <a:lstStyle/>
          <a:p>
            <a:r>
              <a:rPr lang="zh-CN" sz="4000" b="1" spc="300" dirty="0">
                <a:solidFill>
                  <a:srgbClr val="000000">
                    <a:lumMod val="75000"/>
                    <a:lumOff val="25000"/>
                  </a:srgbClr>
                </a:solidFill>
                <a:uFillTx/>
                <a:latin typeface="Arial" panose="020B0604020202020204" pitchFamily="34" charset="0"/>
                <a:ea typeface="微软雅黑" panose="020B0503020204020204" pitchFamily="34" charset="-122"/>
              </a:rPr>
              <a:t>轻骨架隔墙</a:t>
            </a:r>
          </a:p>
          <a:p>
            <a:r>
              <a:rPr lang="zh-CN" sz="4000" b="1" spc="300" dirty="0">
                <a:solidFill>
                  <a:srgbClr val="000000">
                    <a:lumMod val="75000"/>
                    <a:lumOff val="25000"/>
                  </a:srgbClr>
                </a:solidFill>
                <a:uFillTx/>
                <a:latin typeface="Arial" panose="020B0604020202020204" pitchFamily="34" charset="0"/>
                <a:ea typeface="微软雅黑" panose="020B0503020204020204" pitchFamily="34" charset="-122"/>
              </a:rPr>
              <a:t>（立筋式隔墙）</a:t>
            </a:r>
          </a:p>
        </p:txBody>
      </p:sp>
      <p:sp>
        <p:nvSpPr>
          <p:cNvPr id="8" name="文本框 7"/>
          <p:cNvSpPr txBox="1"/>
          <p:nvPr>
            <p:custDataLst>
              <p:tags r:id="rId8"/>
            </p:custDataLst>
          </p:nvPr>
        </p:nvSpPr>
        <p:spPr>
          <a:xfrm>
            <a:off x="1147445" y="3865245"/>
            <a:ext cx="9912350" cy="231394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57200" fontAlgn="auto">
              <a:lnSpc>
                <a:spcPct val="130000"/>
              </a:lnSpc>
              <a:spcAft>
                <a:spcPts val="400"/>
              </a:spcAft>
              <a:extLst>
                <a:ext uri="{35155182-B16C-46BC-9424-99874614C6A1}">
                  <wpsdc:indentchars xmlns:wpsdc="http://www.wps.cn/officeDocument/2017/drawingmlCustomData" xmlns="" val="200" checksum="59296752"/>
                </a:ext>
              </a:extLst>
            </a:pPr>
            <a:r>
              <a:rPr lang="zh-CN" altLang="en-US" sz="1800" b="1"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（一）木骨架隔墙</a:t>
            </a:r>
          </a:p>
          <a:p>
            <a:pPr indent="381000" algn="just" fontAlgn="auto">
              <a:lnSpc>
                <a:spcPct val="130000"/>
              </a:lnSpc>
              <a:spcAft>
                <a:spcPts val="400"/>
              </a:spcAft>
              <a:extLst>
                <a:ext uri="{35155182-B16C-46BC-9424-99874614C6A1}">
                  <wpsdc:indentchars xmlns:wpsdc="http://www.wps.cn/officeDocument/2017/drawingmlCustomData" xmlns="" val="200" checksum="2033819950"/>
                </a:ext>
              </a:extLst>
            </a:pPr>
            <a:r>
              <a:rPr lang="zh-CN" altLang="en-US" sz="150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骨架由上槛、下槛、立柱（纵筋）、横筋和斜撑组成，如图2-3-53 所示。上、下槛和边立柱组成边框，中间每隔400mm或600mm设置一立柱，截面为50mm×70mm 或50mm×100mm。在高度方面每隔1 500mm左右设一斜撑或横筋以增加骨架的刚度。骨架用钉固定在两侧砖墙预埋的防腐木砖上。隔墙设门窗时，将门窗框固定在两侧截面加大的立柱上或采用直顶上槛的长脚门窗框上。</a:t>
            </a:r>
          </a:p>
          <a:p>
            <a:pPr indent="381000" algn="just" fontAlgn="auto">
              <a:lnSpc>
                <a:spcPct val="130000"/>
              </a:lnSpc>
              <a:spcAft>
                <a:spcPts val="400"/>
              </a:spcAft>
              <a:extLst>
                <a:ext uri="{35155182-B16C-46BC-9424-99874614C6A1}">
                  <wpsdc:indentchars xmlns:wpsdc="http://www.wps.cn/officeDocument/2017/drawingmlCustomData" xmlns="" val="200" checksum="2033819950"/>
                </a:ext>
              </a:extLst>
            </a:pPr>
            <a:r>
              <a:rPr lang="zh-CN" altLang="en-US" sz="150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面层是在木骨架上钉各种成品板材，如纤维板、胶合板、石膏板或用板条抹灰、钢丝网抹灰或钢板网抹灰等。</a:t>
            </a:r>
          </a:p>
          <a:p>
            <a:pPr indent="381000" algn="just" fontAlgn="auto">
              <a:lnSpc>
                <a:spcPct val="130000"/>
              </a:lnSpc>
              <a:spcAft>
                <a:spcPts val="400"/>
              </a:spcAft>
              <a:extLst>
                <a:ext uri="{35155182-B16C-46BC-9424-99874614C6A1}">
                  <wpsdc:indentchars xmlns:wpsdc="http://www.wps.cn/officeDocument/2017/drawingmlCustomData" xmlns="" val="200" checksum="2033819950"/>
                </a:ext>
              </a:extLst>
            </a:pPr>
            <a:r>
              <a:rPr lang="zh-CN" altLang="en-US" sz="150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木骨架隔墙具有重量轻、厚度小、施工方便和便于拆装等优点，但防水、防潮、隔声较差，且耗费木材。</a:t>
            </a:r>
          </a:p>
        </p:txBody>
      </p:sp>
      <p:sp>
        <p:nvSpPr>
          <p:cNvPr id="11" name="文本框 10"/>
          <p:cNvSpPr txBox="1"/>
          <p:nvPr>
            <p:custDataLst>
              <p:tags r:id="rId9"/>
            </p:custDataLst>
          </p:nvPr>
        </p:nvSpPr>
        <p:spPr>
          <a:xfrm>
            <a:off x="949325" y="1843405"/>
            <a:ext cx="6754495" cy="1078230"/>
          </a:xfrm>
          <a:prstGeom prst="rect">
            <a:avLst/>
          </a:prstGeom>
          <a:noFill/>
        </p:spPr>
        <p:txBody>
          <a:bodyPr wrap="square" lIns="101600" tIns="0" rIns="82550" bIns="0" rtlCol="0">
            <a:noAutofit/>
          </a:bodyPr>
          <a:lstStyle/>
          <a:p>
            <a:pPr fontAlgn="auto">
              <a:lnSpc>
                <a:spcPct val="130000"/>
              </a:lnSpc>
              <a:spcAft>
                <a:spcPts val="1000"/>
              </a:spcAf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轻骨架隔墙由骨架和面层两部分组成，施工时一般先做骨架再做面层。骨架有木骨架和金属骨架，面板有板条抹灰、钢丝网板条抹灰、胶合板、纤维板、石膏板。</a:t>
            </a:r>
          </a:p>
        </p:txBody>
      </p:sp>
      <p:pic>
        <p:nvPicPr>
          <p:cNvPr id="2" name="图片 1"/>
          <p:cNvPicPr>
            <a:picLocks noChangeAspect="1"/>
          </p:cNvPicPr>
          <p:nvPr/>
        </p:nvPicPr>
        <p:blipFill>
          <a:blip r:embed="rId17"/>
          <a:stretch>
            <a:fillRect/>
          </a:stretch>
        </p:blipFill>
        <p:spPr>
          <a:xfrm>
            <a:off x="8322310" y="-14605"/>
            <a:ext cx="3813810" cy="3526790"/>
          </a:xfrm>
          <a:prstGeom prst="rect">
            <a:avLst/>
          </a:prstGeom>
        </p:spPr>
      </p:pic>
    </p:spTree>
    <p:custDataLst>
      <p:tags r:id="rId1"/>
    </p:custData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2"/>
            </p:custDataLst>
          </p:nvPr>
        </p:nvSpPr>
        <p:spPr>
          <a:xfrm>
            <a:off x="0" y="687601"/>
            <a:ext cx="12192000" cy="5482800"/>
          </a:xfrm>
          <a:prstGeom prst="rect">
            <a:avLst/>
          </a:prstGeom>
          <a:pattFill prst="ltDnDiag">
            <a:fgClr>
              <a:schemeClr val="bg1">
                <a:lumMod val="95000"/>
              </a:schemeClr>
            </a:fgClr>
            <a:bgClr>
              <a:schemeClr val="bg2"/>
            </a:bgClr>
          </a:patt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mn-ea"/>
            </a:endParaRPr>
          </a:p>
        </p:txBody>
      </p:sp>
      <p:pic>
        <p:nvPicPr>
          <p:cNvPr id="13" name="图片 12"/>
          <p:cNvPicPr>
            <a:picLocks noChangeAspect="1"/>
          </p:cNvPicPr>
          <p:nvPr>
            <p:custDataLst>
              <p:tags r:id="rId3"/>
            </p:custDataLst>
          </p:nvPr>
        </p:nvPicPr>
        <p:blipFill>
          <a:blip r:embed="rId15"/>
          <a:stretch>
            <a:fillRect/>
          </a:stretch>
        </p:blipFill>
        <p:spPr>
          <a:xfrm>
            <a:off x="3701393" y="1047550"/>
            <a:ext cx="8279164" cy="4762901"/>
          </a:xfrm>
          <a:prstGeom prst="rect">
            <a:avLst/>
          </a:prstGeom>
        </p:spPr>
      </p:pic>
      <p:pic>
        <p:nvPicPr>
          <p:cNvPr id="5" name="图片 4" descr="C:\Users\kingsoft\Pictures\风景\black-and-white-clouds-cold-994883.jpgblack-and-white-clouds-cold-994883"/>
          <p:cNvPicPr>
            <a:picLocks noChangeAspect="1"/>
          </p:cNvPicPr>
          <p:nvPr>
            <p:custDataLst>
              <p:tags r:id="rId4"/>
            </p:custDataLst>
          </p:nvPr>
        </p:nvPicPr>
        <p:blipFill>
          <a:blip r:embed="rId16"/>
          <a:srcRect t="636" b="332"/>
          <a:stretch>
            <a:fillRect/>
          </a:stretch>
        </p:blipFill>
        <p:spPr>
          <a:xfrm>
            <a:off x="4732655" y="1403985"/>
            <a:ext cx="6220460" cy="3933190"/>
          </a:xfrm>
          <a:prstGeom prst="rect">
            <a:avLst/>
          </a:prstGeom>
        </p:spPr>
      </p:pic>
      <p:grpSp>
        <p:nvGrpSpPr>
          <p:cNvPr id="26" name="组合 25"/>
          <p:cNvGrpSpPr/>
          <p:nvPr>
            <p:custDataLst>
              <p:tags r:id="rId5"/>
            </p:custDataLst>
          </p:nvPr>
        </p:nvGrpSpPr>
        <p:grpSpPr>
          <a:xfrm>
            <a:off x="11425539" y="434583"/>
            <a:ext cx="203545" cy="74612"/>
            <a:chOff x="9839643" y="910585"/>
            <a:chExt cx="203545" cy="74612"/>
          </a:xfrm>
        </p:grpSpPr>
        <p:cxnSp>
          <p:nvCxnSpPr>
            <p:cNvPr id="27" name="直接连接符 26"/>
            <p:cNvCxnSpPr/>
            <p:nvPr>
              <p:custDataLst>
                <p:tags r:id="rId12"/>
              </p:custDataLst>
            </p:nvPr>
          </p:nvCxnSpPr>
          <p:spPr>
            <a:xfrm>
              <a:off x="9839643" y="910585"/>
              <a:ext cx="20354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9839643" y="985197"/>
              <a:ext cx="1555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圆角 19"/>
          <p:cNvSpPr/>
          <p:nvPr>
            <p:custDataLst>
              <p:tags r:id="rId6"/>
            </p:custDataLst>
          </p:nvPr>
        </p:nvSpPr>
        <p:spPr>
          <a:xfrm>
            <a:off x="572509" y="277950"/>
            <a:ext cx="907181" cy="313266"/>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等线" panose="02010600030101010101" charset="-122"/>
              <a:cs typeface="+mn-cs"/>
            </a:endParaRPr>
          </a:p>
        </p:txBody>
      </p:sp>
      <p:sp>
        <p:nvSpPr>
          <p:cNvPr id="17" name="文本框 33"/>
          <p:cNvSpPr txBox="1"/>
          <p:nvPr>
            <p:custDataLst>
              <p:tags r:id="rId7"/>
            </p:custDataLst>
          </p:nvPr>
        </p:nvSpPr>
        <p:spPr>
          <a:xfrm>
            <a:off x="596043" y="277950"/>
            <a:ext cx="860112" cy="307777"/>
          </a:xfrm>
          <a:prstGeom prst="rect">
            <a:avLst/>
          </a:prstGeom>
          <a:noFill/>
        </p:spPr>
        <p:txBody>
          <a:bodyPr wrap="square" lIns="900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400" b="1" i="0" spc="100" noProof="0" dirty="0">
              <a:ln>
                <a:noFill/>
              </a:ln>
              <a:solidFill>
                <a:schemeClr val="tx1">
                  <a:lumMod val="50000"/>
                  <a:lumOff val="50000"/>
                  <a:alpha val="8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3" name="TextBox 13"/>
          <p:cNvSpPr txBox="1"/>
          <p:nvPr>
            <p:custDataLst>
              <p:tags r:id="rId8"/>
            </p:custDataLst>
          </p:nvPr>
        </p:nvSpPr>
        <p:spPr>
          <a:xfrm>
            <a:off x="8681220" y="6286633"/>
            <a:ext cx="2902380" cy="138499"/>
          </a:xfrm>
          <a:prstGeom prst="rect">
            <a:avLst/>
          </a:prstGeom>
          <a:noFill/>
          <a:ln>
            <a:noFill/>
          </a:ln>
        </p:spPr>
        <p:txBody>
          <a:bodyPr wrap="square" lIns="0" tIns="0" rIns="0" bIns="0" rtlCol="0" anchor="ctr" anchorCtr="0">
            <a:noAutofit/>
          </a:bodyPr>
          <a:lstStyle/>
          <a:p>
            <a:pPr algn="r"/>
            <a:r>
              <a:rPr lang="en-US" altLang="zh-CN" sz="900" spc="300" dirty="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rPr>
              <a:t>https://www.textbookcenter.cn</a:t>
            </a:r>
          </a:p>
        </p:txBody>
      </p:sp>
      <p:sp>
        <p:nvSpPr>
          <p:cNvPr id="22" name="Forma libre 8"/>
          <p:cNvSpPr/>
          <p:nvPr>
            <p:custDataLst>
              <p:tags r:id="rId9"/>
            </p:custDataLst>
          </p:nvPr>
        </p:nvSpPr>
        <p:spPr bwMode="auto">
          <a:xfrm flipH="1">
            <a:off x="7700190" y="1056302"/>
            <a:ext cx="3501029" cy="2963236"/>
          </a:xfrm>
          <a:custGeom>
            <a:avLst/>
            <a:gdLst>
              <a:gd name="connsiteX0" fmla="*/ 2833035 w 2833035"/>
              <a:gd name="connsiteY0" fmla="*/ 0 h 2867590"/>
              <a:gd name="connsiteX1" fmla="*/ 166413 w 2833035"/>
              <a:gd name="connsiteY1" fmla="*/ 0 h 2867590"/>
              <a:gd name="connsiteX2" fmla="*/ 0 w 2833035"/>
              <a:gd name="connsiteY2" fmla="*/ 166413 h 2867590"/>
              <a:gd name="connsiteX3" fmla="*/ 0 w 2833035"/>
              <a:gd name="connsiteY3" fmla="*/ 2867590 h 2867590"/>
              <a:gd name="connsiteX4" fmla="*/ 1737983 w 2833035"/>
              <a:gd name="connsiteY4" fmla="*/ 2867590 h 2867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035" h="2867590">
                <a:moveTo>
                  <a:pt x="2833035" y="0"/>
                </a:moveTo>
                <a:lnTo>
                  <a:pt x="166413" y="0"/>
                </a:lnTo>
                <a:cubicBezTo>
                  <a:pt x="74506" y="0"/>
                  <a:pt x="0" y="74506"/>
                  <a:pt x="0" y="166413"/>
                </a:cubicBezTo>
                <a:lnTo>
                  <a:pt x="0" y="2867590"/>
                </a:lnTo>
                <a:lnTo>
                  <a:pt x="1737983" y="2867590"/>
                </a:lnTo>
                <a:close/>
              </a:path>
            </a:pathLst>
          </a:custGeom>
          <a:gradFill>
            <a:gsLst>
              <a:gs pos="0">
                <a:schemeClr val="bg1">
                  <a:alpha val="39000"/>
                </a:schemeClr>
              </a:gs>
              <a:gs pos="100000">
                <a:schemeClr val="bg1">
                  <a:alpha val="0"/>
                </a:schemeClr>
              </a:gs>
            </a:gsLst>
            <a:lin ang="5400000" scaled="0"/>
          </a:gradFill>
          <a:ln>
            <a:noFill/>
          </a:ln>
        </p:spPr>
        <p:txBody>
          <a:bodyPr vert="horz" wrap="square" lIns="91440" tIns="45721" rIns="91440" bIns="45721"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noProof="0">
              <a:ln>
                <a:noFill/>
              </a:ln>
              <a:solidFill>
                <a:srgbClr val="000000"/>
              </a:solidFill>
              <a:effectLst/>
              <a:uLnTx/>
              <a:uFillTx/>
              <a:latin typeface="Arial" panose="020B0604020202020204" pitchFamily="34" charset="0"/>
              <a:ea typeface="微软雅黑 Light" panose="020B0502040204020203" pitchFamily="34" charset="-122"/>
              <a:cs typeface="+mn-cs"/>
            </a:endParaRPr>
          </a:p>
        </p:txBody>
      </p:sp>
      <p:sp>
        <p:nvSpPr>
          <p:cNvPr id="15" name="Title 6"/>
          <p:cNvSpPr txBox="1"/>
          <p:nvPr>
            <p:custDataLst>
              <p:tags r:id="rId10"/>
            </p:custDataLst>
          </p:nvPr>
        </p:nvSpPr>
        <p:spPr>
          <a:xfrm>
            <a:off x="608400" y="1047600"/>
            <a:ext cx="3265712" cy="1009649"/>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10000"/>
              </a:lnSpc>
              <a:spcBef>
                <a:spcPts val="0"/>
              </a:spcBef>
              <a:spcAft>
                <a:spcPts val="0"/>
              </a:spcAft>
              <a:buSzPct val="100000"/>
              <a:buNone/>
            </a:pPr>
            <a:r>
              <a:rPr lang="zh-CN" altLang="en-US" sz="2800" b="1" spc="300" dirty="0">
                <a:ln w="3175">
                  <a:noFill/>
                  <a:prstDash val="dash"/>
                </a:ln>
                <a:solidFill>
                  <a:schemeClr val="accent1"/>
                </a:solidFill>
                <a:latin typeface="Arial" panose="020B0604020202020204" pitchFamily="34" charset="0"/>
                <a:ea typeface="微软雅黑" panose="020B0503020204020204" pitchFamily="34" charset="-122"/>
                <a:cs typeface="微软雅黑" panose="020B0503020204020204" pitchFamily="34" charset="-122"/>
              </a:rPr>
              <a:t>（二）金属骨架隔墙</a:t>
            </a:r>
          </a:p>
        </p:txBody>
      </p:sp>
      <p:sp>
        <p:nvSpPr>
          <p:cNvPr id="16" name="Title 6"/>
          <p:cNvSpPr txBox="1"/>
          <p:nvPr>
            <p:custDataLst>
              <p:tags r:id="rId11"/>
            </p:custDataLst>
          </p:nvPr>
        </p:nvSpPr>
        <p:spPr>
          <a:xfrm>
            <a:off x="608400" y="2284049"/>
            <a:ext cx="3265712" cy="352635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700" spc="0"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这是一种在金属骨架两侧铺钉各种装饰面板构成的隔墙。骨架由沿顶龙骨、沿地龙骨、竖向龙骨、横撑龙骨、加强龙骨和各种配套件等组成，如图2-3-54所示。骨架通常由厚度为0.6～1.5mm 的薄钢板经冷轧成型为槽型截面，其尺寸为100mm×50mm或75mm×45mm，因此也称为轻钢龙骨。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（二）金属骨架隔墙</a:t>
            </a:r>
          </a:p>
        </p:txBody>
      </p:sp>
      <p:cxnSp>
        <p:nvCxnSpPr>
          <p:cNvPr id="5" name="直接连接符 4"/>
          <p:cNvCxnSpPr/>
          <p:nvPr>
            <p:custDataLst>
              <p:tags r:id="rId2"/>
            </p:custDataLst>
          </p:nvPr>
        </p:nvCxnSpPr>
        <p:spPr>
          <a:xfrm>
            <a:off x="1356725" y="3905712"/>
            <a:ext cx="932918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KSO_Shape"/>
          <p:cNvSpPr/>
          <p:nvPr>
            <p:custDataLst>
              <p:tags r:id="rId3"/>
            </p:custDataLst>
          </p:nvPr>
        </p:nvSpPr>
        <p:spPr bwMode="auto">
          <a:xfrm>
            <a:off x="1630626" y="2505735"/>
            <a:ext cx="708423" cy="597437"/>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lstStyle/>
          <a:p>
            <a:pPr algn="ctr"/>
            <a:endParaRPr lang="zh-CN" altLang="en-US">
              <a:solidFill>
                <a:srgbClr val="FFFFFF"/>
              </a:solidFill>
              <a:sym typeface="Arial" panose="020B0604020202020204" pitchFamily="34" charset="0"/>
            </a:endParaRPr>
          </a:p>
        </p:txBody>
      </p:sp>
      <p:sp>
        <p:nvSpPr>
          <p:cNvPr id="57" name="KSO_Shape"/>
          <p:cNvSpPr/>
          <p:nvPr>
            <p:custDataLst>
              <p:tags r:id="rId4"/>
            </p:custDataLst>
          </p:nvPr>
        </p:nvSpPr>
        <p:spPr>
          <a:xfrm>
            <a:off x="1580604" y="4812020"/>
            <a:ext cx="758446" cy="70661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endParaRPr lang="zh-CN" altLang="en-US">
              <a:solidFill>
                <a:srgbClr val="FFFFFF"/>
              </a:solidFill>
              <a:sym typeface="Arial" panose="020B0604020202020204" pitchFamily="34" charset="0"/>
            </a:endParaRPr>
          </a:p>
        </p:txBody>
      </p:sp>
      <p:sp>
        <p:nvSpPr>
          <p:cNvPr id="11" name="标题 1"/>
          <p:cNvSpPr txBox="1"/>
          <p:nvPr>
            <p:custDataLst>
              <p:tags r:id="rId5"/>
            </p:custDataLst>
          </p:nvPr>
        </p:nvSpPr>
        <p:spPr>
          <a:xfrm>
            <a:off x="2752665" y="2030935"/>
            <a:ext cx="8082610" cy="1497639"/>
          </a:xfrm>
          <a:prstGeom prst="rect">
            <a:avLst/>
          </a:prstGeom>
          <a:noFill/>
        </p:spPr>
        <p:txBody>
          <a:bodyPr wrap="square" rtlCol="0">
            <a:normAutofit lnSpcReduction="10000"/>
          </a:bodyPr>
          <a:lstStyle>
            <a:defPPr>
              <a:defRPr lang="zh-CN"/>
            </a:defPPr>
            <a:lvl1pPr>
              <a:lnSpc>
                <a:spcPct val="130000"/>
              </a:lnSpc>
              <a:defRPr sz="1200"/>
            </a:lvl1pPr>
          </a:lstStyle>
          <a:p>
            <a:pPr marL="0" lvl="0" indent="0" algn="l">
              <a:lnSpc>
                <a:spcPct val="130000"/>
              </a:lnSpc>
              <a:spcBef>
                <a:spcPts val="0"/>
              </a:spcBef>
              <a:spcAft>
                <a:spcPts val="0"/>
              </a:spcAft>
              <a:buSzPct val="100000"/>
            </a:pPr>
            <a:r>
              <a:rPr lang="zh-CN" altLang="en-US" sz="1800" dirty="0">
                <a:solidFill>
                  <a:schemeClr val="tx1"/>
                </a:solidFill>
              </a:rPr>
              <a:t>金属骨架隔墙的装饰面板一般采用胶合板、纤维板、纸面石膏板和其他薄型装饰板，其中以纸面石膏板应用得最普遍。纸面石膏板借自攻螺丝固定于金属骨架上，纸面石膏板之间接缝处除用石膏胶泥堵塞刮平外，须粘贴接缝带。接缝带应选用玻璃纤维织带，粘贴在两遍胶泥之间。</a:t>
            </a:r>
          </a:p>
        </p:txBody>
      </p:sp>
      <p:sp>
        <p:nvSpPr>
          <p:cNvPr id="12" name="标题 1"/>
          <p:cNvSpPr txBox="1"/>
          <p:nvPr>
            <p:custDataLst>
              <p:tags r:id="rId6"/>
            </p:custDataLst>
          </p:nvPr>
        </p:nvSpPr>
        <p:spPr>
          <a:xfrm>
            <a:off x="2752665" y="4391811"/>
            <a:ext cx="8082610" cy="1497639"/>
          </a:xfrm>
          <a:prstGeom prst="rect">
            <a:avLst/>
          </a:prstGeom>
          <a:noFill/>
        </p:spPr>
        <p:txBody>
          <a:bodyPr wrap="square" rtlCol="0">
            <a:normAutofit/>
          </a:bodyPr>
          <a:lstStyle>
            <a:defPPr>
              <a:defRPr lang="zh-CN"/>
            </a:defPPr>
            <a:lvl1pPr>
              <a:lnSpc>
                <a:spcPct val="130000"/>
              </a:lnSpc>
              <a:defRPr sz="1200"/>
            </a:lvl1pPr>
          </a:lstStyle>
          <a:p>
            <a:pPr marL="0" lvl="0" indent="0" algn="l">
              <a:lnSpc>
                <a:spcPct val="130000"/>
              </a:lnSpc>
              <a:spcBef>
                <a:spcPts val="0"/>
              </a:spcBef>
              <a:spcAft>
                <a:spcPts val="0"/>
              </a:spcAft>
              <a:buSzPct val="100000"/>
            </a:pPr>
            <a:r>
              <a:rPr lang="zh-CN" altLang="en-US" sz="1800" dirty="0">
                <a:solidFill>
                  <a:schemeClr val="tx1"/>
                </a:solidFill>
              </a:rPr>
              <a:t>金属骨架隔墙自重轻、厚度小、防火、防潮、易拆装，且均为干作业，施工方便，速度快。为提高其隔声能力，可采用铺钉双层面板、错开骨架或在骨架间填以岩棉、泡沫塑料等弹性材料等措施。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板材隔墙</a:t>
            </a:r>
          </a:p>
        </p:txBody>
      </p:sp>
      <p:sp>
        <p:nvSpPr>
          <p:cNvPr id="3" name="文本框 2"/>
          <p:cNvSpPr txBox="1"/>
          <p:nvPr/>
        </p:nvSpPr>
        <p:spPr>
          <a:xfrm>
            <a:off x="934085" y="1644650"/>
            <a:ext cx="10323195" cy="3688080"/>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板材隔墙是采用将各种轻质竖向通长条板用各类黏结剂拼合在一起形成的隔墙，如图2-3-55 所示。材料具有一定厚度和刚度，安装时不需要内骨架来支撑，目前多采用条板。一般有加气混凝土条板隔墙、石膏条板隔墙、水泥玻纤空心条板（GRC 板）、碳化石灰条板隔墙和蜂窝纸板隔墙等。为了减轻自重，常制成空心板，且以圆孔居多。</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为改善隔声可采用双层条板隔墙。如用于卫生间等有水房间，应采用防水条板，其构造与饰面做法也应考虑防水要求，隔墙下端应做高出地面50mm以上的混凝土墙垫。条板厚度大多为60～100mm，宽度为600～1 200mm。为了便于安装，条板高度应略小于房间净高。安装时，条板下留20～30mm 的缝隙，用小木楔顶紧，条板下缝隙用细石混凝土堵严。条板之间用建筑胶黏剂胶结，板缝处采用胶泥刮平后即可做饰面处理。</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板材隔墙具有自重轻、安装方便、施工速度快、工业化程度高等特点。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板材隔墙</a:t>
            </a:r>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390775" y="1544955"/>
            <a:ext cx="7410450" cy="40290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3369945" y="2223770"/>
            <a:ext cx="5452110" cy="459105"/>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3413125" y="2299970"/>
            <a:ext cx="5365750" cy="306705"/>
          </a:xfrm>
          <a:prstGeom prst="rect">
            <a:avLst/>
          </a:prstGeom>
          <a:noFill/>
        </p:spPr>
        <p:txBody>
          <a:bodyPr wrap="square" rtlCol="0" anchor="ctr" anchorCtr="0">
            <a:spAutoFit/>
          </a:bodyPr>
          <a:lstStyle/>
          <a:p>
            <a:pPr algn="ctr">
              <a:lnSpc>
                <a:spcPct val="100000"/>
              </a:lnSpc>
            </a:pPr>
            <a:r>
              <a:rPr lang="en-US" sz="1400" dirty="0">
                <a:solidFill>
                  <a:schemeClr val="bg1"/>
                </a:solidFill>
                <a:cs typeface="+mn-ea"/>
                <a:sym typeface="+mn-lt"/>
              </a:rPr>
              <a:t>根据结构受力的情况不同，墙体可以分为承重墙和非承重墙。</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3972560" y="1262446"/>
            <a:ext cx="4246880" cy="583565"/>
          </a:xfrm>
          <a:prstGeom prst="rect">
            <a:avLst/>
          </a:prstGeom>
          <a:noFill/>
        </p:spPr>
        <p:txBody>
          <a:bodyPr wrap="none" rtlCol="0">
            <a:spAutoFit/>
          </a:bodyPr>
          <a:lstStyle/>
          <a:p>
            <a:pPr algn="ctr"/>
            <a:r>
              <a:rPr lang="zh-CN" altLang="en-US" sz="3200" b="1" dirty="0">
                <a:solidFill>
                  <a:schemeClr val="bg1"/>
                </a:solidFill>
                <a:cs typeface="+mn-ea"/>
                <a:sym typeface="+mn-lt"/>
              </a:rPr>
              <a:t>按墙体的受力特点分类</a:t>
            </a:r>
          </a:p>
        </p:txBody>
      </p:sp>
      <p:sp>
        <p:nvSpPr>
          <p:cNvPr id="15" name="矩形 14"/>
          <p:cNvSpPr/>
          <p:nvPr/>
        </p:nvSpPr>
        <p:spPr>
          <a:xfrm>
            <a:off x="916305" y="4121785"/>
            <a:ext cx="3732530" cy="147637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sz="1500" b="1">
                <a:solidFill>
                  <a:schemeClr val="tx1"/>
                </a:solidFill>
                <a:uFillTx/>
                <a:cs typeface="+mn-ea"/>
                <a:sym typeface="+mn-lt"/>
              </a:rPr>
              <a:t>（1）承重墙：</a:t>
            </a:r>
            <a:r>
              <a:rPr sz="1500">
                <a:solidFill>
                  <a:schemeClr val="tx1"/>
                </a:solidFill>
                <a:uFillTx/>
                <a:cs typeface="+mn-ea"/>
                <a:sym typeface="+mn-lt"/>
              </a:rPr>
              <a:t>承受屋顶和楼板等构件传下来的竖向荷载和风荷载、地震作用等水平荷载的墙。分为承重内墙和承重外墙，墙下有条形基础。</a:t>
            </a:r>
          </a:p>
        </p:txBody>
      </p:sp>
      <p:sp>
        <p:nvSpPr>
          <p:cNvPr id="16" name="矩形 15"/>
          <p:cNvSpPr/>
          <p:nvPr/>
        </p:nvSpPr>
        <p:spPr>
          <a:xfrm>
            <a:off x="5411470" y="3614420"/>
            <a:ext cx="5925185" cy="2491740"/>
          </a:xfrm>
          <a:prstGeom prst="rect">
            <a:avLst/>
          </a:prstGeom>
        </p:spPr>
        <p:txBody>
          <a:bodyPr wrap="square">
            <a:spAutoFit/>
          </a:bodyPr>
          <a:lstStyle/>
          <a:p>
            <a:pPr marL="0" marR="0" lvl="0" indent="0" algn="just" defTabSz="914400" rtl="0" fontAlgn="auto">
              <a:lnSpc>
                <a:spcPct val="130000"/>
              </a:lnSpc>
              <a:spcBef>
                <a:spcPts val="0"/>
              </a:spcBef>
              <a:spcAft>
                <a:spcPts val="0"/>
              </a:spcAft>
              <a:buClrTx/>
              <a:buSzTx/>
              <a:buFontTx/>
              <a:buNone/>
              <a:defRPr/>
            </a:pPr>
            <a:r>
              <a:rPr lang="zh-CN" altLang="en-US" sz="1500" b="1">
                <a:solidFill>
                  <a:schemeClr val="tx1"/>
                </a:solidFill>
                <a:cs typeface="+mn-ea"/>
                <a:sym typeface="+mn-lt"/>
              </a:rPr>
              <a:t>（2）非承重墙：</a:t>
            </a:r>
            <a:r>
              <a:rPr lang="zh-CN" altLang="en-US" sz="1500">
                <a:solidFill>
                  <a:schemeClr val="tx1"/>
                </a:solidFill>
                <a:cs typeface="+mn-ea"/>
                <a:sym typeface="+mn-lt"/>
              </a:rPr>
              <a:t>凡不承受上部荷载的墙称为非承重墙，包括隔墙、填充墙、幕墙。分隔内部空间，其自身重量由楼板或梁承受的墙称为隔墙，隔墙只能是内墙。框架结构中，填充在柱子之间的墙称为框架填充墙，可以是内墙或外墙，而且同一建筑物中根据需要可以用不同的材料来做填充墙。悬挂于外部骨架或楼板间的轻质外墙称为幕墙，如玻璃幕墙、石材幕墙等，幕墙只能是外墙。外部的幕墙和填充墙虽然不承受上部楼层和屋顶的荷载，却承受风荷载和地震作用，并将其传给骨架结构。</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P spid="1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73301" y="3169466"/>
            <a:ext cx="658749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能够熟练识读墙身节点详图中有关墙体的细部构造。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能够正确说出墙体使用的建筑材料。</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能够正确判断墙体的类型</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在识读图纸的过程中要细致耐心，准确无误，善于发现问题，保证施工</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措施</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的顺利进行。</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5</a:t>
            </a:r>
          </a:p>
        </p:txBody>
      </p:sp>
      <p:sp>
        <p:nvSpPr>
          <p:cNvPr id="8" name="文本框 7"/>
          <p:cNvSpPr txBox="1"/>
          <p:nvPr>
            <p:custDataLst>
              <p:tags r:id="rId8"/>
            </p:custDataLst>
          </p:nvPr>
        </p:nvSpPr>
        <p:spPr>
          <a:xfrm>
            <a:off x="3373301" y="2564172"/>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识读墙身节点详图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530" y="-40005"/>
            <a:ext cx="4726305"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任务主题</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508000" algn="just">
              <a:lnSpc>
                <a:spcPct val="150000"/>
              </a:lnSpc>
              <a:spcBef>
                <a:spcPts val="0"/>
              </a:spcBef>
              <a:spcAft>
                <a:spcPts val="0"/>
              </a:spcAft>
              <a:buFontTx/>
              <a:buNone/>
              <a:defRPr/>
              <a:extLst>
                <a:ext uri="{35155182-B16C-46BC-9424-99874614C6A1}">
                  <wpsdc:indentchars xmlns:wpsdc="http://www.wps.cn/officeDocument/2017/drawingmlCustomData" xmlns=""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墙身节点详图涉及墙体内部的构造，是建筑构造的重要组成部分，识读墙身详图是建筑构造的重要知识内容。请结合教材附录中的图纸，根据本单元所学知识，完成相关内容的识读任务。</a:t>
            </a:r>
          </a:p>
        </p:txBody>
      </p:sp>
      <p:sp>
        <p:nvSpPr>
          <p:cNvPr id="6" name="矩形 5"/>
          <p:cNvSpPr/>
          <p:nvPr/>
        </p:nvSpPr>
        <p:spPr>
          <a:xfrm>
            <a:off x="366395" y="4903470"/>
            <a:ext cx="287147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二、知识准备</a:t>
            </a:r>
          </a:p>
        </p:txBody>
      </p:sp>
      <p:sp>
        <p:nvSpPr>
          <p:cNvPr id="11" name="右箭头 10"/>
          <p:cNvSpPr/>
          <p:nvPr/>
        </p:nvSpPr>
        <p:spPr>
          <a:xfrm>
            <a:off x="3442970"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511675" y="4221480"/>
            <a:ext cx="7290435" cy="2011045"/>
          </a:xfrm>
          <a:prstGeom prst="rect">
            <a:avLst/>
          </a:prstGeom>
          <a:noFill/>
        </p:spPr>
        <p:txBody>
          <a:bodyPr wrap="square" rtlCol="0" anchor="t">
            <a:spAutoFit/>
          </a:bodyPr>
          <a:lstStyle/>
          <a:p>
            <a:pPr>
              <a:lnSpc>
                <a:spcPct val="130000"/>
              </a:lnSpc>
              <a:spcBef>
                <a:spcPts val="0"/>
              </a:spcBef>
              <a:spcAft>
                <a:spcPts val="0"/>
              </a:spcAft>
            </a:pPr>
            <a:r>
              <a:rPr lang="zh-CN" altLang="en-US" sz="1600" dirty="0" smtClean="0">
                <a:solidFill>
                  <a:schemeClr val="tx1">
                    <a:lumMod val="75000"/>
                    <a:lumOff val="25000"/>
                  </a:schemeClr>
                </a:solidFill>
              </a:rPr>
              <a:t>（1）墙体的类型：根据墙体所在位置分为内墙和外墙；根据受力特点分为承重墙和非承重墙；根据墙体的材料分为砖墙、砌块墙、钢筋混凝土墙、石材墙；根据构造方式分为实体墙、空体墙、复合墙。</a:t>
            </a:r>
          </a:p>
          <a:p>
            <a:pPr>
              <a:lnSpc>
                <a:spcPct val="130000"/>
              </a:lnSpc>
              <a:spcBef>
                <a:spcPts val="0"/>
              </a:spcBef>
              <a:spcAft>
                <a:spcPts val="0"/>
              </a:spcAft>
            </a:pPr>
            <a:r>
              <a:rPr lang="zh-CN" altLang="en-US" sz="1600" dirty="0" smtClean="0">
                <a:solidFill>
                  <a:schemeClr val="tx1">
                    <a:lumMod val="75000"/>
                    <a:lumOff val="25000"/>
                  </a:schemeClr>
                </a:solidFill>
              </a:rPr>
              <a:t>（2）墙体材料：主要应用在墙体的材料有砖、砌块、玻璃幕墙等。</a:t>
            </a:r>
          </a:p>
          <a:p>
            <a:pPr>
              <a:lnSpc>
                <a:spcPct val="130000"/>
              </a:lnSpc>
              <a:spcBef>
                <a:spcPts val="0"/>
              </a:spcBef>
              <a:spcAft>
                <a:spcPts val="0"/>
              </a:spcAft>
            </a:pPr>
            <a:r>
              <a:rPr lang="zh-CN" altLang="en-US" sz="1600" dirty="0" smtClean="0">
                <a:solidFill>
                  <a:schemeClr val="tx1">
                    <a:lumMod val="75000"/>
                    <a:lumOff val="25000"/>
                  </a:schemeClr>
                </a:solidFill>
              </a:rPr>
              <a:t>（3）墙体细部构造：包括散水、窗台、勒脚、压顶、构造柱和圈梁、女儿墙、防潮层、墙裙等。</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P spid="6" grpId="0" bldLvl="0" animBg="1"/>
      <p:bldP spid="11"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p:cNvSpPr/>
          <p:nvPr/>
        </p:nvSpPr>
        <p:spPr>
          <a:xfrm>
            <a:off x="588397" y="2066290"/>
            <a:ext cx="5286623" cy="3601720"/>
          </a:xfrm>
          <a:prstGeom prst="rect">
            <a:avLst/>
          </a:prstGeom>
          <a:blipFill>
            <a:blip r:embed="rId2" cstate="print">
              <a:extLst>
                <a:ext uri="{28A0092B-C50C-407E-A947-70E740481C1C}">
                  <a14:useLocalDpi xmlns:a14="http://schemas.microsoft.com/office/drawing/2010/main" val="0"/>
                </a:ext>
              </a:extLst>
            </a:blip>
            <a:stretch>
              <a:fillRect/>
            </a:stretch>
          </a:blip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p>
        </p:txBody>
      </p:sp>
      <p:cxnSp>
        <p:nvCxnSpPr>
          <p:cNvPr id="3" name="形状 2"/>
          <p:cNvCxnSpPr/>
          <p:nvPr/>
        </p:nvCxnSpPr>
        <p:spPr>
          <a:xfrm>
            <a:off x="6682105" y="2526665"/>
            <a:ext cx="4335145" cy="1270"/>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6" name="形状 5"/>
          <p:cNvSpPr/>
          <p:nvPr/>
        </p:nvSpPr>
        <p:spPr>
          <a:xfrm>
            <a:off x="6198235" y="1892300"/>
            <a:ext cx="422910" cy="537210"/>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cxnSp>
        <p:nvCxnSpPr>
          <p:cNvPr id="7" name="形状 6"/>
          <p:cNvCxnSpPr/>
          <p:nvPr/>
        </p:nvCxnSpPr>
        <p:spPr>
          <a:xfrm>
            <a:off x="6682105" y="3560445"/>
            <a:ext cx="4335145" cy="1270"/>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 name="形状 9"/>
          <p:cNvSpPr/>
          <p:nvPr/>
        </p:nvSpPr>
        <p:spPr>
          <a:xfrm>
            <a:off x="6198235" y="2926080"/>
            <a:ext cx="422910" cy="537210"/>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cxnSp>
        <p:nvCxnSpPr>
          <p:cNvPr id="11" name="形状 10"/>
          <p:cNvCxnSpPr/>
          <p:nvPr/>
        </p:nvCxnSpPr>
        <p:spPr>
          <a:xfrm>
            <a:off x="6682105" y="4606290"/>
            <a:ext cx="4335145" cy="1270"/>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4" name="形状 13"/>
          <p:cNvSpPr/>
          <p:nvPr/>
        </p:nvSpPr>
        <p:spPr>
          <a:xfrm>
            <a:off x="6198235" y="3971925"/>
            <a:ext cx="422910" cy="537210"/>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cxnSp>
        <p:nvCxnSpPr>
          <p:cNvPr id="15" name="形状 14"/>
          <p:cNvCxnSpPr/>
          <p:nvPr/>
        </p:nvCxnSpPr>
        <p:spPr>
          <a:xfrm>
            <a:off x="6682105" y="5652135"/>
            <a:ext cx="4335145" cy="1270"/>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8" name="形状 17"/>
          <p:cNvSpPr/>
          <p:nvPr/>
        </p:nvSpPr>
        <p:spPr>
          <a:xfrm>
            <a:off x="6198235" y="5017770"/>
            <a:ext cx="422910" cy="537210"/>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sp>
        <p:nvSpPr>
          <p:cNvPr id="19" name="文本框 18"/>
          <p:cNvSpPr txBox="1"/>
          <p:nvPr/>
        </p:nvSpPr>
        <p:spPr>
          <a:xfrm>
            <a:off x="6691630" y="1849521"/>
            <a:ext cx="2787995" cy="369570"/>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【步骤 1】</a:t>
            </a:r>
          </a:p>
        </p:txBody>
      </p:sp>
      <p:sp>
        <p:nvSpPr>
          <p:cNvPr id="20" name="文本框 19"/>
          <p:cNvSpPr txBox="1"/>
          <p:nvPr/>
        </p:nvSpPr>
        <p:spPr>
          <a:xfrm>
            <a:off x="6682105" y="2132560"/>
            <a:ext cx="3851565" cy="415290"/>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识读教材案例中办公楼墙体的类型。</a:t>
            </a:r>
          </a:p>
        </p:txBody>
      </p:sp>
      <p:sp>
        <p:nvSpPr>
          <p:cNvPr id="21" name="文本框 20"/>
          <p:cNvSpPr txBox="1"/>
          <p:nvPr/>
        </p:nvSpPr>
        <p:spPr>
          <a:xfrm>
            <a:off x="6691630" y="2894096"/>
            <a:ext cx="2787995" cy="369570"/>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【步骤 2】</a:t>
            </a:r>
          </a:p>
        </p:txBody>
      </p:sp>
      <p:sp>
        <p:nvSpPr>
          <p:cNvPr id="22" name="文本框 21"/>
          <p:cNvSpPr txBox="1"/>
          <p:nvPr/>
        </p:nvSpPr>
        <p:spPr>
          <a:xfrm>
            <a:off x="6682105" y="3177135"/>
            <a:ext cx="3851565" cy="415290"/>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识读教材案例中办公楼墙体的细部构造。</a:t>
            </a:r>
          </a:p>
        </p:txBody>
      </p:sp>
      <p:sp>
        <p:nvSpPr>
          <p:cNvPr id="23" name="文本框 22"/>
          <p:cNvSpPr txBox="1"/>
          <p:nvPr/>
        </p:nvSpPr>
        <p:spPr>
          <a:xfrm>
            <a:off x="6691630" y="3913667"/>
            <a:ext cx="2787995" cy="369570"/>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【步骤3】</a:t>
            </a:r>
          </a:p>
        </p:txBody>
      </p:sp>
      <p:sp>
        <p:nvSpPr>
          <p:cNvPr id="24" name="文本框 23"/>
          <p:cNvSpPr txBox="1"/>
          <p:nvPr/>
        </p:nvSpPr>
        <p:spPr>
          <a:xfrm>
            <a:off x="6682105" y="4196706"/>
            <a:ext cx="3851565" cy="415290"/>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案例中办公楼砌块墙的材料。</a:t>
            </a:r>
          </a:p>
        </p:txBody>
      </p:sp>
      <p:sp>
        <p:nvSpPr>
          <p:cNvPr id="25" name="文本框 24"/>
          <p:cNvSpPr txBox="1"/>
          <p:nvPr/>
        </p:nvSpPr>
        <p:spPr>
          <a:xfrm>
            <a:off x="6691630" y="4958242"/>
            <a:ext cx="2787995" cy="369570"/>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【步骤4】</a:t>
            </a:r>
          </a:p>
        </p:txBody>
      </p:sp>
      <p:sp>
        <p:nvSpPr>
          <p:cNvPr id="26" name="文本框 25"/>
          <p:cNvSpPr txBox="1"/>
          <p:nvPr/>
        </p:nvSpPr>
        <p:spPr>
          <a:xfrm>
            <a:off x="6682105" y="5241281"/>
            <a:ext cx="3851565" cy="415290"/>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案例中办公楼砌块墙的构造。</a:t>
            </a:r>
          </a:p>
        </p:txBody>
      </p:sp>
      <p:sp>
        <p:nvSpPr>
          <p:cNvPr id="4" name="文本框 3"/>
          <p:cNvSpPr txBox="1"/>
          <p:nvPr/>
        </p:nvSpPr>
        <p:spPr>
          <a:xfrm>
            <a:off x="1122680" y="228600"/>
            <a:ext cx="2540000" cy="681990"/>
          </a:xfrm>
          <a:prstGeom prst="rect">
            <a:avLst/>
          </a:prstGeom>
          <a:noFill/>
        </p:spPr>
        <p:txBody>
          <a:bodyPr wrap="square" rtlCol="0" anchor="t">
            <a:spAutoFit/>
          </a:bodyPr>
          <a:lstStyle/>
          <a:p>
            <a:pPr>
              <a:lnSpc>
                <a:spcPct val="120000"/>
              </a:lnSpc>
            </a:pPr>
            <a:r>
              <a:rPr lang="zh-CN" altLang="en-US" sz="3200" b="1" dirty="0" smtClean="0">
                <a:solidFill>
                  <a:srgbClr val="F87616"/>
                </a:solidFill>
              </a:rPr>
              <a:t>任务实施</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Effect transition="in" filter="fade">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ppt_w</p:attrName>
                                        </p:attrNameLst>
                                      </p:cBhvr>
                                      <p:tavLst>
                                        <p:tav tm="0">
                                          <p:val>
                                            <p:fltVal val="0"/>
                                          </p:val>
                                        </p:tav>
                                        <p:tav tm="100000">
                                          <p:val>
                                            <p:strVal val="#ppt_w"/>
                                          </p:val>
                                        </p:tav>
                                      </p:tavLst>
                                    </p:anim>
                                    <p:anim calcmode="lin" valueType="num">
                                      <p:cBhvr>
                                        <p:cTn id="84" dur="500" fill="hold"/>
                                        <p:tgtEl>
                                          <p:spTgt spid="25"/>
                                        </p:tgtEl>
                                        <p:attrNameLst>
                                          <p:attrName>ppt_h</p:attrName>
                                        </p:attrNameLst>
                                      </p:cBhvr>
                                      <p:tavLst>
                                        <p:tav tm="0">
                                          <p:val>
                                            <p:fltVal val="0"/>
                                          </p:val>
                                        </p:tav>
                                        <p:tav tm="100000">
                                          <p:val>
                                            <p:strVal val="#ppt_h"/>
                                          </p:val>
                                        </p:tav>
                                      </p:tavLst>
                                    </p:anim>
                                    <p:animEffect transition="in" filter="fade">
                                      <p:cBhvr>
                                        <p:cTn id="85" dur="500"/>
                                        <p:tgtEl>
                                          <p:spTgt spid="2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Effect transition="in" filter="fade">
                                      <p:cBhvr>
                                        <p:cTn id="90" dur="500"/>
                                        <p:tgtEl>
                                          <p:spTgt spid="26"/>
                                        </p:tgtEl>
                                      </p:cBhvr>
                                    </p:animEffect>
                                  </p:childTnLst>
                                </p:cTn>
                              </p:par>
                              <p:par>
                                <p:cTn id="91" presetID="53" presetClass="entr" presetSubtype="16" fill="hold" nodeType="with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500" fill="hold"/>
                                        <p:tgtEl>
                                          <p:spTgt spid="15"/>
                                        </p:tgtEl>
                                        <p:attrNameLst>
                                          <p:attrName>ppt_w</p:attrName>
                                        </p:attrNameLst>
                                      </p:cBhvr>
                                      <p:tavLst>
                                        <p:tav tm="0">
                                          <p:val>
                                            <p:fltVal val="0"/>
                                          </p:val>
                                        </p:tav>
                                        <p:tav tm="100000">
                                          <p:val>
                                            <p:strVal val="#ppt_w"/>
                                          </p:val>
                                        </p:tav>
                                      </p:tavLst>
                                    </p:anim>
                                    <p:anim calcmode="lin" valueType="num">
                                      <p:cBhvr>
                                        <p:cTn id="94" dur="500" fill="hold"/>
                                        <p:tgtEl>
                                          <p:spTgt spid="15"/>
                                        </p:tgtEl>
                                        <p:attrNameLst>
                                          <p:attrName>ppt_h</p:attrName>
                                        </p:attrNameLst>
                                      </p:cBhvr>
                                      <p:tavLst>
                                        <p:tav tm="0">
                                          <p:val>
                                            <p:fltVal val="0"/>
                                          </p:val>
                                        </p:tav>
                                        <p:tav tm="100000">
                                          <p:val>
                                            <p:strVal val="#ppt_h"/>
                                          </p:val>
                                        </p:tav>
                                      </p:tavLst>
                                    </p:anim>
                                    <p:animEffect transition="in" filter="fade">
                                      <p:cBhvr>
                                        <p:cTn id="9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10" grpId="0" bldLvl="0" animBg="1"/>
      <p:bldP spid="14" grpId="0" bldLvl="0" animBg="1"/>
      <p:bldP spid="18" grpId="0" bldLvl="0" animBg="1"/>
      <p:bldP spid="19" grpId="0"/>
      <p:bldP spid="20" grpId="0"/>
      <p:bldP spid="21" grpId="0"/>
      <p:bldP spid="22" grpId="0"/>
      <p:bldP spid="23" grpId="0"/>
      <p:bldP spid="24" grpId="0"/>
      <p:bldP spid="25" grpId="0"/>
      <p:bldP spid="2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165862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165862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334454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334454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13956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13487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15036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10693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176911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453136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176911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453136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1673860"/>
            <a:ext cx="319595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（2）砌块墙：</a:t>
            </a:r>
          </a:p>
        </p:txBody>
      </p:sp>
      <p:sp>
        <p:nvSpPr>
          <p:cNvPr id="39" name="淘宝店chenying0907 38"/>
          <p:cNvSpPr/>
          <p:nvPr/>
        </p:nvSpPr>
        <p:spPr>
          <a:xfrm>
            <a:off x="8401050" y="1974215"/>
            <a:ext cx="3027045" cy="167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400" dirty="0">
                <a:solidFill>
                  <a:schemeClr val="bg1">
                    <a:lumMod val="50000"/>
                  </a:schemeClr>
                </a:solidFill>
              </a:rPr>
              <a:t>砌块墙是将预制块材（砌块）按一定技术要求砌筑而成的墙体。砌块的种类很多，按材料分有普通混凝土砌块、轻骨料混凝土砌块、加气混凝土砌块以及利用各种工业废料制成的砌块（炉渣混凝土砌块、蒸养粉煤灰砌块等）</a:t>
            </a:r>
            <a:r>
              <a:rPr lang="zh-CN" altLang="en-US" sz="1400" dirty="0">
                <a:solidFill>
                  <a:schemeClr val="bg1">
                    <a:lumMod val="50000"/>
                  </a:schemeClr>
                </a:solidFill>
              </a:rPr>
              <a:t>。</a:t>
            </a:r>
          </a:p>
        </p:txBody>
      </p:sp>
      <p:sp>
        <p:nvSpPr>
          <p:cNvPr id="41" name="Rectangle 24"/>
          <p:cNvSpPr>
            <a:spLocks noChangeArrowheads="1"/>
          </p:cNvSpPr>
          <p:nvPr/>
        </p:nvSpPr>
        <p:spPr bwMode="auto">
          <a:xfrm>
            <a:off x="8433435" y="4641850"/>
            <a:ext cx="316293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（4）石材墙：</a:t>
            </a:r>
          </a:p>
        </p:txBody>
      </p:sp>
      <p:sp>
        <p:nvSpPr>
          <p:cNvPr id="42" name="淘宝店chenying0907 41"/>
          <p:cNvSpPr/>
          <p:nvPr/>
        </p:nvSpPr>
        <p:spPr>
          <a:xfrm>
            <a:off x="8433435" y="4942205"/>
            <a:ext cx="299466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400" dirty="0">
                <a:solidFill>
                  <a:schemeClr val="bg1">
                    <a:lumMod val="50000"/>
                  </a:schemeClr>
                </a:solidFill>
              </a:rPr>
              <a:t>石材是一种天然材料，主要用于山区和产石地区。它分为乱石墙、整石墙和包石墙。</a:t>
            </a:r>
          </a:p>
        </p:txBody>
      </p:sp>
      <p:sp>
        <p:nvSpPr>
          <p:cNvPr id="44" name="Rectangle 24"/>
          <p:cNvSpPr>
            <a:spLocks noChangeArrowheads="1"/>
          </p:cNvSpPr>
          <p:nvPr/>
        </p:nvSpPr>
        <p:spPr bwMode="auto">
          <a:xfrm>
            <a:off x="594360" y="1673860"/>
            <a:ext cx="313182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（1）砖墙：</a:t>
            </a:r>
          </a:p>
        </p:txBody>
      </p:sp>
      <p:sp>
        <p:nvSpPr>
          <p:cNvPr id="45" name="淘宝店chenying0907 44"/>
          <p:cNvSpPr/>
          <p:nvPr/>
        </p:nvSpPr>
        <p:spPr>
          <a:xfrm>
            <a:off x="977900" y="1974215"/>
            <a:ext cx="2780665" cy="115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zh-CN" altLang="en-US" sz="1400" b="1" dirty="0">
                <a:solidFill>
                  <a:srgbClr val="FFFFFF">
                    <a:lumMod val="50000"/>
                  </a:srgbClr>
                </a:solidFill>
                <a:sym typeface="+mn-ea"/>
              </a:rPr>
              <a:t>用砖和砂浆砌筑的墙。</a:t>
            </a:r>
          </a:p>
          <a:p>
            <a:pPr algn="r" fontAlgn="auto">
              <a:lnSpc>
                <a:spcPct val="130000"/>
              </a:lnSpc>
              <a:spcBef>
                <a:spcPts val="300"/>
              </a:spcBef>
            </a:pPr>
            <a:r>
              <a:rPr lang="en-US" altLang="zh-CN" sz="1400" dirty="0">
                <a:solidFill>
                  <a:schemeClr val="bg1">
                    <a:lumMod val="50000"/>
                  </a:schemeClr>
                </a:solidFill>
              </a:rPr>
              <a:t>①根据制作工艺分为烧结砖和非烧结砖。②根据孔隙率分为普通砖、多孔砖、空心砖。</a:t>
            </a:r>
          </a:p>
        </p:txBody>
      </p:sp>
      <p:sp>
        <p:nvSpPr>
          <p:cNvPr id="46" name="Rectangle 24"/>
          <p:cNvSpPr>
            <a:spLocks noChangeArrowheads="1"/>
          </p:cNvSpPr>
          <p:nvPr/>
        </p:nvSpPr>
        <p:spPr bwMode="auto">
          <a:xfrm>
            <a:off x="594360" y="4641850"/>
            <a:ext cx="316420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（3）钢筋混凝土墙：</a:t>
            </a:r>
          </a:p>
        </p:txBody>
      </p:sp>
      <p:sp>
        <p:nvSpPr>
          <p:cNvPr id="47" name="淘宝店chenying0907 46"/>
          <p:cNvSpPr/>
          <p:nvPr/>
        </p:nvSpPr>
        <p:spPr>
          <a:xfrm>
            <a:off x="594360" y="4942205"/>
            <a:ext cx="3196590" cy="139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400" dirty="0">
                <a:solidFill>
                  <a:schemeClr val="bg1">
                    <a:lumMod val="50000"/>
                  </a:schemeClr>
                </a:solidFill>
              </a:rPr>
              <a:t>钢筋混凝土墙可以是现浇或预制，多用于多层和高层建筑中的承重墙。在结构支承体系中，尤其在高层建筑中，钢筋混凝土墙主要用来承受水平向的风荷载和地震作用，也叫作剪力墙和抗震墙。</a:t>
            </a: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按墙体的材料分类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1"/>
  <p:tag name="KSO_WM_TEMPLATE_CATEGORY" val="diagram"/>
  <p:tag name="KSO_WM_TEMPLATE_INDEX" val="30178540"/>
  <p:tag name="KSO_WM_UNIT_LAYERLEVEL" val="1"/>
  <p:tag name="KSO_WM_TAG_VERSION" val="1.0"/>
  <p:tag name="KSO_WM_BEAUTIFY_FLAG" val="#wm#"/>
  <p:tag name="KSO_WM_UNIT_TYPE" val="i"/>
  <p:tag name="KSO_WM_UNIT_INDEX" val="1"/>
  <p:tag name="KSO_WM_UNIT_ADJUSTLAYOUT_ID" val="38"/>
  <p:tag name="KSO_WM_UNIT_COLOR_SCHEME_SHAPE_ID" val="38"/>
  <p:tag name="KSO_WM_UNIT_COLOR_SCHEME_PARENT_PAGE" val="0_1"/>
</p:tagLst>
</file>

<file path=ppt/tags/tag101.xml><?xml version="1.0" encoding="utf-8"?>
<p:tagLst xmlns:a="http://schemas.openxmlformats.org/drawingml/2006/main" xmlns:r="http://schemas.openxmlformats.org/officeDocument/2006/relationships" xmlns:p="http://schemas.openxmlformats.org/presentationml/2006/main">
  <p:tag name="KSO_WM_UNIT_TEXT_PART_ID" val="1-c"/>
  <p:tag name="KSO_WM_UNIT_TEXT_PART_SIZE" val="169.76*224.5"/>
  <p:tag name="KSO_WM_UNIT_VALUE" val="91"/>
  <p:tag name="KSO_WM_UNIT_HIGHLIGHT" val="0"/>
  <p:tag name="KSO_WM_UNIT_COMPATIBLE" val="0"/>
  <p:tag name="KSO_WM_UNIT_DIAGRAM_ISNUMVISUAL" val="0"/>
  <p:tag name="KSO_WM_UNIT_DIAGRAM_ISREFERUNIT" val="0"/>
  <p:tag name="KSO_WM_UNIT_ID" val="diagram30178540_1*h_f*1_1"/>
  <p:tag name="KSO_WM_TEMPLATE_CATEGORY" val="diagram"/>
  <p:tag name="KSO_WM_TEMPLATE_INDEX" val="30178540"/>
  <p:tag name="KSO_WM_UNIT_LAYERLEVEL" val="1_1"/>
  <p:tag name="KSO_WM_TAG_VERSION" val="1.0"/>
  <p:tag name="KSO_WM_BEAUTIFY_FLAG" val="#wm#"/>
  <p:tag name="KSO_WM_UNIT_PRESET_TEXT" val="点击此处添加正文，文字是您思想的提炼，请尽量言简意赅的阐述您的观点。&#10;恰如其分的表达观点，往往事半功倍。"/>
  <p:tag name="KSO_WM_UNIT_TYPE" val="h_f"/>
  <p:tag name="KSO_WM_UNIT_INDEX" val="1_1"/>
  <p:tag name="KSO_WM_UNIT_ADJUSTLAYOUT_ID" val="24"/>
  <p:tag name="KSO_WM_UNIT_COLOR_SCHEME_SHAPE_ID" val="24"/>
  <p:tag name="KSO_WM_UNIT_COLOR_SCHEME_PARENT_PAGE" val="0_1"/>
  <p:tag name="KSO_WM_UNIT_TEXT_PART_ID_V2" val="d-1-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3"/>
  <p:tag name="KSO_WM_TEMPLATE_CATEGORY" val="diagram"/>
  <p:tag name="KSO_WM_TEMPLATE_INDEX" val="30178540"/>
  <p:tag name="KSO_WM_UNIT_LAYERLEVEL" val="1"/>
  <p:tag name="KSO_WM_TAG_VERSION" val="1.0"/>
  <p:tag name="KSO_WM_BEAUTIFY_FLAG" val="#wm#"/>
  <p:tag name="KSO_WM_UNIT_TYPE" val="i"/>
  <p:tag name="KSO_WM_UNIT_INDEX" val="3"/>
  <p:tag name="KSO_WM_UNIT_ADJUSTLAYOUT_ID" val="2"/>
  <p:tag name="KSO_WM_UNIT_COLOR_SCHEME_SHAPE_ID" val="2"/>
  <p:tag name="KSO_WM_UNIT_COLOR_SCHEME_PARENT_PAGE" val="0_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5"/>
  <p:tag name="KSO_WM_TEMPLATE_CATEGORY" val="diagram"/>
  <p:tag name="KSO_WM_TEMPLATE_INDEX" val="30178540"/>
  <p:tag name="KSO_WM_UNIT_LAYERLEVEL" val="1"/>
  <p:tag name="KSO_WM_TAG_VERSION" val="1.0"/>
  <p:tag name="KSO_WM_BEAUTIFY_FLAG" val="#wm#"/>
  <p:tag name="KSO_WM_UNIT_TYPE" val="i"/>
  <p:tag name="KSO_WM_UNIT_INDEX" val="5"/>
  <p:tag name="KSO_WM_UNIT_ADJUSTLAYOUT_ID" val="34"/>
  <p:tag name="KSO_WM_UNIT_COLOR_SCHEME_SHAPE_ID" val="34"/>
  <p:tag name="KSO_WM_UNIT_COLOR_SCHEME_PARENT_PAGE" val="0_1"/>
  <p:tag name="KSO_WM_UNIT_DECOLORIZATION"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6"/>
  <p:tag name="KSO_WM_TEMPLATE_CATEGORY" val="diagram"/>
  <p:tag name="KSO_WM_TEMPLATE_INDEX" val="30178540"/>
  <p:tag name="KSO_WM_UNIT_LAYERLEVEL" val="1"/>
  <p:tag name="KSO_WM_TAG_VERSION" val="1.0"/>
  <p:tag name="KSO_WM_BEAUTIFY_FLAG" val="#wm#"/>
  <p:tag name="KSO_WM_UNIT_TYPE" val="i"/>
  <p:tag name="KSO_WM_UNIT_INDEX" val="6"/>
  <p:tag name="KSO_WM_UNIT_ADJUSTLAYOUT_ID" val="35"/>
  <p:tag name="KSO_WM_UNIT_COLOR_SCHEME_SHAPE_ID" val="35"/>
  <p:tag name="KSO_WM_UNIT_COLOR_SCHEME_PARENT_PAGE" val="0_1"/>
  <p:tag name="KSO_WM_UNIT_DECOLORIZATION" val="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7"/>
  <p:tag name="KSO_WM_TEMPLATE_CATEGORY" val="diagram"/>
  <p:tag name="KSO_WM_TEMPLATE_INDEX" val="30178540"/>
  <p:tag name="KSO_WM_UNIT_LAYERLEVEL" val="1"/>
  <p:tag name="KSO_WM_TAG_VERSION" val="1.0"/>
  <p:tag name="KSO_WM_BEAUTIFY_FLAG" val="#wm#"/>
  <p:tag name="KSO_WM_UNIT_TYPE" val="i"/>
  <p:tag name="KSO_WM_UNIT_INDEX" val="7"/>
  <p:tag name="KSO_WM_UNIT_ADJUSTLAYOUT_ID" val="4"/>
  <p:tag name="KSO_WM_UNIT_COLOR_SCHEME_SHAPE_ID" val="4"/>
  <p:tag name="KSO_WM_UNIT_COLOR_SCHEME_PARENT_PAGE" val="0_1"/>
  <p:tag name="KSO_WM_UNIT_FOIL_COLOR"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107.xml><?xml version="1.0" encoding="utf-8"?>
<p:tagLst xmlns:a="http://schemas.openxmlformats.org/drawingml/2006/main" xmlns:r="http://schemas.openxmlformats.org/officeDocument/2006/relationships" xmlns:p="http://schemas.openxmlformats.org/presentationml/2006/main">
  <p:tag name="KSO_WM_UNIT_VALUE" val="804*3046"/>
  <p:tag name="KSO_WM_UNIT_HIGHLIGHT" val="0"/>
  <p:tag name="KSO_WM_UNIT_COMPATIBLE" val="0"/>
  <p:tag name="KSO_WM_UNIT_DIAGRAM_ISNUMVISUAL" val="0"/>
  <p:tag name="KSO_WM_UNIT_DIAGRAM_ISREFERUNIT" val="0"/>
  <p:tag name="KSO_WM_UNIT_TYPE" val="d"/>
  <p:tag name="KSO_WM_UNIT_INDEX" val="1"/>
  <p:tag name="KSO_WM_UNIT_ID" val="diagram20211415_1*d*1"/>
  <p:tag name="KSO_WM_TEMPLATE_CATEGORY" val="diagram"/>
  <p:tag name="KSO_WM_TEMPLATE_INDEX" val="20211415"/>
  <p:tag name="KSO_WM_UNIT_LAYERLEVEL" val="1"/>
  <p:tag name="KSO_WM_TAG_VERSION" val="1.0"/>
  <p:tag name="KSO_WM_BEAUTIFY_FLAG" val="#wm#"/>
  <p:tag name="KSO_WM_CHIP_GROUPID" val="5e7310da9a230a26b9e88a19"/>
  <p:tag name="KSO_WM_CHIP_XID" val="5e7310da9a230a26b9e88a1a"/>
  <p:tag name="KSO_WM_UNIT_DEC_AREA_ID" val="8da30c60cb904cffa613eed06d81284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a8dae4e4a4874f1cbfca1b0647dfa616"/>
  <p:tag name="KSO_WM_UNIT_PLACING_PICTURE" val="a8dae4e4a4874f1cbfca1b0647dfa616"/>
  <p:tag name="KSO_WM_TEMPLATE_ASSEMBLE_XID" val="5f6df4d60ff15d9a40e850f5"/>
  <p:tag name="KSO_WM_TEMPLATE_ASSEMBLE_GROUPID" val="5f6df4d60ff15d9a40e850f5"/>
  <p:tag name="REFSHAPE" val="1083854260"/>
  <p:tag name="KSO_WM_TAG_Front_Size" val=""/>
  <p:tag name="KSO_WM_TAG_Backgroup_Id" val=""/>
  <p:tag name="KSO_WM_TAG_Backgroup_Size" val=""/>
  <p:tag name="KSO_WM_TAG_Zoder_Position" val=""/>
  <p:tag name="KSO_WM_UNIT_PLACING_PICTURE_USER_VIEWPORT" val="{&quot;height&quot;:5041.0393700787399,&quot;width&quot;:17280.979527559055}"/>
</p:tagLst>
</file>

<file path=ppt/tags/tag10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15_1*f*1"/>
  <p:tag name="KSO_WM_TEMPLATE_CATEGORY" val="diagram"/>
  <p:tag name="KSO_WM_TEMPLATE_INDEX" val="20211415"/>
  <p:tag name="KSO_WM_UNIT_LAYERLEVEL" val="1"/>
  <p:tag name="KSO_WM_TAG_VERSION" val="1.0"/>
  <p:tag name="KSO_WM_BEAUTIFY_FLAG" val="#wm#"/>
  <p:tag name="KSO_WM_UNIT_DEFAULT_FONT" val="14;20;2"/>
  <p:tag name="KSO_WM_UNIT_BLOCK" val="0"/>
  <p:tag name="KSO_WM_UNIT_VALUE" val="129"/>
  <p:tag name="KSO_WM_UNIT_SHOW_EDIT_AREA_INDICATION" val="1"/>
  <p:tag name="KSO_WM_CHIP_GROUPID" val="5e6b05596848fb12bee65ac8"/>
  <p:tag name="KSO_WM_CHIP_XID" val="5e6b05596848fb12bee65aca"/>
  <p:tag name="KSO_WM_UNIT_DEC_AREA_ID" val="1d51447dfb9b42198118e891788b01b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ce2bae685d0a45fcb31d995bf5750706"/>
  <p:tag name="KSO_WM_UNIT_TEXT_FILL_FORE_SCHEMECOLOR_INDEX_BRIGHTNESS" val="0.25"/>
  <p:tag name="KSO_WM_UNIT_TEXT_FILL_FORE_SCHEMECOLOR_INDEX" val="13"/>
  <p:tag name="KSO_WM_UNIT_TEXT_FILL_TYPE" val="1"/>
  <p:tag name="KSO_WM_TEMPLATE_ASSEMBLE_XID" val="5f6df4d60ff15d9a40e850f5"/>
  <p:tag name="KSO_WM_TEMPLATE_ASSEMBLE_GROUPID" val="5f6df4d60ff15d9a40e850f5"/>
  <p:tag name="KSO_WM_TAG_Front_Size" val=""/>
  <p:tag name="KSO_WM_TAG_Backgroup_Id" val=""/>
  <p:tag name="KSO_WM_TAG_Backgroup_Size" val=""/>
  <p:tag name="KSO_WM_TAG_Zoder_Position"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15_1*f*1"/>
  <p:tag name="KSO_WM_TEMPLATE_CATEGORY" val="diagram"/>
  <p:tag name="KSO_WM_TEMPLATE_INDEX" val="20211415"/>
  <p:tag name="KSO_WM_UNIT_LAYERLEVEL" val="1"/>
  <p:tag name="KSO_WM_TAG_VERSION" val="1.0"/>
  <p:tag name="KSO_WM_BEAUTIFY_FLAG" val="#wm#"/>
  <p:tag name="KSO_WM_UNIT_DEFAULT_FONT" val="14;20;2"/>
  <p:tag name="KSO_WM_UNIT_BLOCK" val="0"/>
  <p:tag name="KSO_WM_UNIT_VALUE" val="129"/>
  <p:tag name="KSO_WM_UNIT_SHOW_EDIT_AREA_INDICATION" val="1"/>
  <p:tag name="KSO_WM_CHIP_GROUPID" val="5e6b05596848fb12bee65ac8"/>
  <p:tag name="KSO_WM_CHIP_XID" val="5e6b05596848fb12bee65aca"/>
  <p:tag name="KSO_WM_UNIT_DEC_AREA_ID" val="1d51447dfb9b42198118e891788b01b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ce2bae685d0a45fcb31d995bf5750706"/>
  <p:tag name="KSO_WM_UNIT_TEXT_FILL_FORE_SCHEMECOLOR_INDEX_BRIGHTNESS" val="0.25"/>
  <p:tag name="KSO_WM_UNIT_TEXT_FILL_FORE_SCHEMECOLOR_INDEX" val="13"/>
  <p:tag name="KSO_WM_UNIT_TEXT_FILL_TYPE" val="1"/>
  <p:tag name="KSO_WM_TEMPLATE_ASSEMBLE_XID" val="5f6df4d60ff15d9a40e850f5"/>
  <p:tag name="KSO_WM_TEMPLATE_ASSEMBLE_GROUPID" val="5f6df4d60ff15d9a40e850f5"/>
  <p:tag name="KSO_WM_TAG_Front_Size" val=""/>
  <p:tag name="KSO_WM_TAG_Backgroup_Id" val=""/>
  <p:tag name="KSO_WM_TAG_Backgroup_Size" val=""/>
  <p:tag name="KSO_WM_TAG_Zoder_Position"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1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15_1*f*1"/>
  <p:tag name="KSO_WM_TEMPLATE_CATEGORY" val="diagram"/>
  <p:tag name="KSO_WM_TEMPLATE_INDEX" val="20211415"/>
  <p:tag name="KSO_WM_UNIT_LAYERLEVEL" val="1"/>
  <p:tag name="KSO_WM_TAG_VERSION" val="1.0"/>
  <p:tag name="KSO_WM_BEAUTIFY_FLAG" val="#wm#"/>
  <p:tag name="KSO_WM_UNIT_DEFAULT_FONT" val="14;20;2"/>
  <p:tag name="KSO_WM_UNIT_BLOCK" val="0"/>
  <p:tag name="KSO_WM_UNIT_VALUE" val="129"/>
  <p:tag name="KSO_WM_UNIT_SHOW_EDIT_AREA_INDICATION" val="1"/>
  <p:tag name="KSO_WM_CHIP_GROUPID" val="5e6b05596848fb12bee65ac8"/>
  <p:tag name="KSO_WM_CHIP_XID" val="5e6b05596848fb12bee65aca"/>
  <p:tag name="KSO_WM_UNIT_DEC_AREA_ID" val="1d51447dfb9b42198118e891788b01b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ce2bae685d0a45fcb31d995bf5750706"/>
  <p:tag name="KSO_WM_UNIT_TEXT_FILL_FORE_SCHEMECOLOR_INDEX_BRIGHTNESS" val="0.25"/>
  <p:tag name="KSO_WM_UNIT_TEXT_FILL_FORE_SCHEMECOLOR_INDEX" val="13"/>
  <p:tag name="KSO_WM_UNIT_TEXT_FILL_TYPE" val="1"/>
  <p:tag name="KSO_WM_TEMPLATE_ASSEMBLE_XID" val="5f6df4d60ff15d9a40e850f5"/>
  <p:tag name="KSO_WM_TEMPLATE_ASSEMBLE_GROUPID" val="5f6df4d60ff15d9a40e850f5"/>
  <p:tag name="KSO_WM_TAG_Front_Size" val=""/>
  <p:tag name="KSO_WM_TAG_Backgroup_Id" val=""/>
  <p:tag name="KSO_WM_TAG_Backgroup_Size" val=""/>
  <p:tag name="KSO_WM_TAG_Zoder_Position"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15"/>
  <p:tag name="KSO_WM_SLIDE_ID" val="diagram202114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72"/>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5T21:47:02&quot;,&quot;maxSize&quot;:{&quot;size1&quot;:60},&quot;minSize&quot;:{&quot;size1&quot;:44.399999999999999},&quot;normalSize&quot;:{&quot;size1&quot;:55.700000000000003},&quot;subLayout&quot;:[{&quot;id&quot;:&quot;2020-09-25T21:47:02&quot;,&quot;margin&quot;:{&quot;bottom&quot;:0.026000002399086952,&quot;left&quot;:1.6929999589920044,&quot;right&quot;:1.6920000314712524,&quot;top&quot;:1.6929999589920044},&quot;type&quot;:0},{&quot;id&quot;:&quot;2020-09-25T21:47:02&quot;,&quot;maxSize&quot;:{&quot;size1&quot;:40.100000000000001},&quot;minSize&quot;:{&quot;size1&quot;:5},&quot;normalSize&quot;:{&quot;size1&quot;:14.905496687491093},&quot;subLayout&quot;:[{&quot;id&quot;:&quot;2020-09-25T21:47:02&quot;,&quot;margin&quot;:{&quot;bottom&quot;:0.026000002399086952,&quot;left&quot;:1.6929999589920044,&quot;right&quot;:1.6929999589920044,&quot;top&quot;:0.81999999284744263},&quot;type&quot;:0},{&quot;id&quot;:&quot;2020-09-25T21:47:02&quot;,&quot;margin&quot;:{&quot;bottom&quot;:1.6929999589920044,&quot;left&quot;:1.6929999589920044,&quot;right&quot;:1.6929999589920044,&quot;top&quot;:0.4059999883174896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5807b7ee298d4026143"/>
  <p:tag name="KSO_WM_CHIP_FILLPROP" val="[[{&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lb&quot;,&quot;text_direction&quot;:&quot;horizontal&quot;,&quot;support_big_font&quot;:false,&quot;fill_id&quot;:&quot;ea4c832df56e40f58ba14b45ada9e6a1&quot;,&quot;fill_align&quot;:&quot;lb&quot;,&quot;chip_types&quot;:[&quot;header&quot;]},{&quot;text_align&quot;:&quot;lt&quot;,&quot;text_direction&quot;:&quot;horizontal&quot;,&quot;support_big_font&quot;:false,&quot;fill_id&quot;:&quot;c18725be05d943c9b3c7b7330e851d3c&quot;,&quot;fill_align&quot;:&quot;lt&quot;,&quot;chip_types&quot;:[&quot;text&quot;]}],[{&quot;text_align&quot;:&quot;cm&quot;,&quot;text_direction&quot;:&quot;horizontal&quot;,&quot;support_features&quot;:[&quot;collage&quot;,&quot;carousel&quot;],&quot;support_big_font&quot;:false,&quot;fill_id&quot;:&quot;9d6e32915464427781dcc5fdd73896e3&quot;,&quot;fill_align&quot;:&quot;cm&quot;,&quot;chip_types&quot;:[&quot;picture&quot;]},{&quot;text_align&quot;:&quot;cb&quot;,&quot;text_direction&quot;:&quot;horizontal&quot;,&quot;support_big_font&quot;:false,&quot;fill_id&quot;:&quot;ea4c832df56e40f58ba14b45ada9e6a1&quot;,&quot;fill_align&quot;:&quot;cb&quot;,&quot;chip_types&quot;:[&quot;header&quot;]},{&quot;text_align&quot;:&quot;cb&quot;,&quot;text_direction&quot;:&quot;horizontal&quot;,&quot;support_big_font&quot;:false,&quot;fill_id&quot;:&quot;c18725be05d943c9b3c7b7330e851d3c&quot;,&quot;fill_align&quot;:&quot;cb&quot;,&quot;chip_types&quot;:[&quot;text&quot;]}]]"/>
  <p:tag name="KSO_WM_CHIP_DECFILLPROP" val="[]"/>
  <p:tag name="KSO_WM_CHIP_GROUPID" val="5f6ca5807b7ee298d4026142"/>
  <p:tag name="KSO_WM_SLIDE_BK_DARK_LIGHT" val="2"/>
  <p:tag name="KSO_WM_SLIDE_BACKGROUND_TYPE" val="general"/>
  <p:tag name="KSO_WM_SLIDE_SUPPORT_FEATURE_TYPE" val="3"/>
  <p:tag name="KSO_WM_TEMPLATE_ASSEMBLE_XID" val="5f6df4d60ff15d9a40e850f5"/>
  <p:tag name="KSO_WM_TEMPLATE_ASSEMBLE_GROUPID" val="5f6df4d60ff15d9a40e850f5"/>
</p:tagLst>
</file>

<file path=ppt/tags/tag12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15_1*f*1"/>
  <p:tag name="KSO_WM_TEMPLATE_CATEGORY" val="diagram"/>
  <p:tag name="KSO_WM_TEMPLATE_INDEX" val="20211415"/>
  <p:tag name="KSO_WM_UNIT_LAYERLEVEL" val="1"/>
  <p:tag name="KSO_WM_TAG_VERSION" val="1.0"/>
  <p:tag name="KSO_WM_BEAUTIFY_FLAG" val="#wm#"/>
  <p:tag name="KSO_WM_UNIT_DEFAULT_FONT" val="14;20;2"/>
  <p:tag name="KSO_WM_UNIT_BLOCK" val="0"/>
  <p:tag name="KSO_WM_UNIT_VALUE" val="129"/>
  <p:tag name="KSO_WM_UNIT_SHOW_EDIT_AREA_INDICATION" val="1"/>
  <p:tag name="KSO_WM_CHIP_GROUPID" val="5e6b05596848fb12bee65ac8"/>
  <p:tag name="KSO_WM_CHIP_XID" val="5e6b05596848fb12bee65aca"/>
  <p:tag name="KSO_WM_UNIT_DEC_AREA_ID" val="1d51447dfb9b42198118e891788b01b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ce2bae685d0a45fcb31d995bf5750706"/>
  <p:tag name="KSO_WM_UNIT_TEXT_FILL_FORE_SCHEMECOLOR_INDEX_BRIGHTNESS" val="0.25"/>
  <p:tag name="KSO_WM_UNIT_TEXT_FILL_FORE_SCHEMECOLOR_INDEX" val="13"/>
  <p:tag name="KSO_WM_UNIT_TEXT_FILL_TYPE" val="1"/>
  <p:tag name="KSO_WM_TEMPLATE_ASSEMBLE_XID" val="5f6df4d60ff15d9a40e850f5"/>
  <p:tag name="KSO_WM_TEMPLATE_ASSEMBLE_GROUPID" val="5f6df4d60ff15d9a40e850f5"/>
  <p:tag name="KSO_WM_TAG_Front_Size" val=""/>
  <p:tag name="KSO_WM_TAG_Backgroup_Id" val=""/>
  <p:tag name="KSO_WM_TAG_Backgroup_Size" val=""/>
  <p:tag name="KSO_WM_TAG_Zoder_Position"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Unified fonts make reading more fluent .Theme color makes reference line in PPT."/>
  <p:tag name="KSO_WM_UNIT_VALUE" val="125"/>
  <p:tag name="KSO_WM_UNIT_HIGHLIGHT" val="0"/>
  <p:tag name="KSO_WM_UNIT_COMPATIBLE" val="0"/>
  <p:tag name="KSO_WM_UNIT_TYPE" val="f"/>
  <p:tag name="KSO_WM_UNIT_INDEX" val="1"/>
  <p:tag name="KSO_WM_UNIT_ID" val="diagram20189871_1*f*1"/>
  <p:tag name="KSO_WM_TEMPLATE_CATEGORY" val="diagram"/>
  <p:tag name="KSO_WM_TEMPLATE_INDEX" val="2018987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2"/>
  <p:tag name="KSO_WM_UNIT_ID" val="diagram20189871_1*i*2"/>
  <p:tag name="KSO_WM_TEMPLATE_CATEGORY" val="diagram"/>
  <p:tag name="KSO_WM_TEMPLATE_INDEX" val="2018987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Unified fonts make reading more fluent .Theme color makes reference line in PPT."/>
  <p:tag name="KSO_WM_UNIT_VALUE" val="125"/>
  <p:tag name="KSO_WM_UNIT_HIGHLIGHT" val="0"/>
  <p:tag name="KSO_WM_UNIT_COMPATIBLE" val="0"/>
  <p:tag name="KSO_WM_UNIT_TYPE" val="f"/>
  <p:tag name="KSO_WM_UNIT_INDEX" val="1"/>
  <p:tag name="KSO_WM_UNIT_ID" val="diagram20189871_1*f*1"/>
  <p:tag name="KSO_WM_TEMPLATE_CATEGORY" val="diagram"/>
  <p:tag name="KSO_WM_TEMPLATE_INDEX" val="20189871"/>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2"/>
  <p:tag name="KSO_WM_UNIT_ID" val="diagram20189871_1*i*2"/>
  <p:tag name="KSO_WM_TEMPLATE_CATEGORY" val="diagram"/>
  <p:tag name="KSO_WM_TEMPLATE_INDEX" val="20189871"/>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Unified fonts make reading more fluent .Theme color makes reference line in PPT."/>
  <p:tag name="KSO_WM_UNIT_VALUE" val="125"/>
  <p:tag name="KSO_WM_UNIT_HIGHLIGHT" val="0"/>
  <p:tag name="KSO_WM_UNIT_COMPATIBLE" val="0"/>
  <p:tag name="KSO_WM_UNIT_TYPE" val="f"/>
  <p:tag name="KSO_WM_UNIT_INDEX" val="1"/>
  <p:tag name="KSO_WM_UNIT_ID" val="diagram20189871_1*f*1"/>
  <p:tag name="KSO_WM_TEMPLATE_CATEGORY" val="diagram"/>
  <p:tag name="KSO_WM_TEMPLATE_INDEX" val="2018987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2"/>
  <p:tag name="KSO_WM_UNIT_ID" val="diagram20189871_1*i*2"/>
  <p:tag name="KSO_WM_TEMPLATE_CATEGORY" val="diagram"/>
  <p:tag name="KSO_WM_TEMPLATE_INDEX" val="2018987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4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14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153.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6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16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165.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7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17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183.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9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19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306"/>
  <p:tag name="KSO_WM_SLIDE_ID" val="diagram20202306_1"/>
  <p:tag name="KSO_WM_TEMPLATE_SUBCATEGORY" val="11"/>
  <p:tag name="KSO_WM_SLIDE_TYPE" val="text"/>
  <p:tag name="KSO_WM_SLIDE_SUBTYPE" val="picTxt"/>
  <p:tag name="KSO_WM_SLIDE_ITEM_CNT" val="0"/>
  <p:tag name="KSO_WM_SLIDE_INDEX" val="1"/>
  <p:tag name="KSO_WM_SLIDE_SIZE" val="960*491"/>
  <p:tag name="KSO_WM_SLIDE_POSITION" val="0*0"/>
  <p:tag name="KSO_WM_TAG_VERSION" val="1.0"/>
  <p:tag name="KSO_WM_SLIDE_LAYOUT" val="a_d_f_i"/>
  <p:tag name="KSO_WM_SLIDE_LAYOUT_CNT" val="1_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9-29T08:53:37&quot;,&quot;maxSize&quot;:{&quot;size1&quot;:22.399999999999999},&quot;minSize&quot;:{&quot;size1&quot;:22.399999999999999},&quot;normalSize&quot;:{&quot;size1&quot;:22.399999999999999},&quot;subLayout&quot;:[{&quot;id&quot;:&quot;2020-09-29T08:53:37&quot;,&quot;margin&quot;:{&quot;bottom&quot;:0.82400000095367432,&quot;left&quot;:1.690000057220459,&quot;right&quot;:1.690000057220459,&quot;top&quot;:1.690000057220459},&quot;type&quot;:0,&quot;verticalAlign&quot;:1},{&quot;id&quot;:&quot;2020-09-29T08:53:37&quot;,&quot;maxSize&quot;:{&quot;size1&quot;:81.599999999999994},&quot;minSize&quot;:{&quot;size1&quot;:45.600000000000001},&quot;normalSize&quot;:{&quot;size1&quot;:75.700000000000003},&quot;subLayout&quot;:[{&quot;backgroundInfo&quot;:[{&quot;bottom&quot;:0.3001876,&quot;bottomAbs&quot;:false,&quot;left&quot;:0,&quot;leftAbs&quot;:false,&quot;right&quot;:0,&quot;rightAbs&quot;:false,&quot;top&quot;:-4.2800000000000002,&quot;topAbs&quot;:true,&quot;type&quot;:&quot;topBottom&quot;}],&quot;horizontalAlign&quot;:1,&quot;id&quot;:&quot;2020-09-29T08:53:37&quot;,&quot;margin&quot;:{&quot;bottom&quot;:0.39399999380111694,&quot;left&quot;:1.690000057220459,&quot;right&quot;:1.690000057220459,&quot;top&quot;:0.026000002399086952},&quot;type&quot;:0,&quot;verticalAlign&quot;:1},{&quot;horizontalAlign&quot;:0,&quot;id&quot;:&quot;2020-09-29T08:53:37&quot;,&quot;margin&quot;:{&quot;bottom&quot;:1.690000057220459,&quot;left&quot;:1.690000057220459,&quot;right&quot;:1.690000057220459,&quot;top&quot;:0.026000002399086952},&quot;type&quot;:0,&quot;verticalAlign&quot;:0}],&quot;type&quot;:0}],&quot;type&quot;:0}"/>
  <p:tag name="KSO_WM_SLIDE_CAN_ADD_NAVIGATION" val="1"/>
  <p:tag name="KSO_WM_SLIDE_BACKGROUND" val="[&quot;general&quot;,&quot;frame&quot;,&quot;topBottom&quot;]"/>
  <p:tag name="KSO_WM_SLIDE_RATIO" val="1.777778"/>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diagram20202306_1*i*1"/>
  <p:tag name="KSO_WM_TEMPLATE_CATEGORY" val="diagram"/>
  <p:tag name="KSO_WM_TEMPLATE_INDEX" val="20202306"/>
  <p:tag name="KSO_WM_UNIT_LAYERLEVEL" val="1"/>
  <p:tag name="KSO_WM_TAG_VERSION" val="1.0"/>
  <p:tag name="KSO_WM_BEAUTIFY_FLAG" val="#wm#"/>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06_1*i*4"/>
  <p:tag name="KSO_WM_TEMPLATE_CATEGORY" val="diagram"/>
  <p:tag name="KSO_WM_TEMPLATE_INDEX" val="20202306"/>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PRESET_TEXT" val="我们是致力于研究AI智能创作PPT的一个团队;我们潜心钻研幻灯片的演示规律与创作思路，希望通过人工智能解放用户双手，不仅高效，且精准。我们拥有金山办公软件30年的技术积累……"/>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2306_1*f*1"/>
  <p:tag name="KSO_WM_TEMPLATE_CATEGORY" val="diagram"/>
  <p:tag name="KSO_WM_TEMPLATE_INDEX" val="20202306"/>
  <p:tag name="KSO_WM_UNIT_LAYERLEVEL" val="1"/>
  <p:tag name="KSO_WM_TAG_VERSION" val="1.0"/>
  <p:tag name="KSO_WM_BEAUTIFY_FLAG" val="#wm#"/>
  <p:tag name="KSO_WM_UNIT_DEFAULT_FONT" val="14;16;2"/>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SUBTYPE" val="a"/>
  <p:tag name="KSO_WM_TAG_Front_Size" val=""/>
  <p:tag name="KSO_WM_TAG_Backgroup_Id" val=""/>
  <p:tag name="KSO_WM_TAG_Backgroup_Size" val=""/>
  <p:tag name="KSO_WM_TAG_Zoder_Position" val=""/>
  <p:tag name="KSO_WM_UNIT_TEXT_FILL_FORE_SCHEMECOLOR_INDEX_BRIGHTNESS" val="0.35"/>
  <p:tag name="KSO_WM_UNIT_TEXT_FILL_FORE_SCHEMECOLOR_INDEX" val="13"/>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06_1*a*1"/>
  <p:tag name="KSO_WM_TEMPLATE_CATEGORY" val="diagram"/>
  <p:tag name="KSO_WM_TEMPLATE_INDEX" val="20202306"/>
  <p:tag name="KSO_WM_UNIT_LAYERLEVEL" val="1"/>
  <p:tag name="KSO_WM_TAG_VERSION" val="1.0"/>
  <p:tag name="KSO_WM_BEAUTIFY_FLAG" val="#wm#"/>
  <p:tag name="KSO_WM_UNIT_DEFAULT_FONT" val="32;36;4"/>
  <p:tag name="KSO_WM_UNIT_BLOCK" val="0"/>
  <p:tag name="KSO_WM_UNIT_DECORATE_INFO" val="{&quot;DecorateInfoX&quot;:{&quot;IsLeft&quot;:true,&quot;IsRight&quot;:false,&quot;IsAbs&quot;:false},&quot;DecorateInfoY&quot;:{&quot;IsTop&quot;:true,&quot;IsBottom&quot;:false,&quot;IsAbs&quot;:false}}"/>
  <p:tag name="KSO_WM_UNIT_ISNUMDGMTITLE" val="0"/>
  <p:tag name="KSO_WM_UNIT_PLACING_PICTURE_MD4" val="0"/>
  <p:tag name="KSO_WM_TAG_Front_Size" val=""/>
  <p:tag name="KSO_WM_TAG_Backgroup_Id" val=""/>
  <p:tag name="KSO_WM_TAG_Backgroup_Size" val=""/>
  <p:tag name="KSO_WM_TAG_Zoder_Position" val=""/>
  <p:tag name="KSO_WM_UNIT_SMARTLAYOUT_COMPRESS_INFO" val="{&#10;    &quot;id&quot;: &quot;2020-09-29T08:53:37&quot;,&#10;    &quot;max&quot;: 0.35047175309789225,&#10;    &quot;topChanged&quot;: 0&#10;}&#10;"/>
  <p:tag name="KSO_WM_UNIT_LAST_MAX_FONTSIZE" val="720"/>
</p:tagLst>
</file>

<file path=ppt/tags/tag204.xml><?xml version="1.0" encoding="utf-8"?>
<p:tagLst xmlns:a="http://schemas.openxmlformats.org/drawingml/2006/main" xmlns:r="http://schemas.openxmlformats.org/officeDocument/2006/relationships" xmlns:p="http://schemas.openxmlformats.org/presentationml/2006/main">
  <p:tag name="KSO_WM_UNIT_VALUE" val="991*1978"/>
  <p:tag name="KSO_WM_UNIT_HIGHLIGHT" val="0"/>
  <p:tag name="KSO_WM_UNIT_COMPATIBLE" val="0"/>
  <p:tag name="KSO_WM_UNIT_DIAGRAM_ISNUMVISUAL" val="0"/>
  <p:tag name="KSO_WM_UNIT_DIAGRAM_ISREFERUNIT" val="0"/>
  <p:tag name="KSO_WM_UNIT_TYPE" val="d"/>
  <p:tag name="KSO_WM_UNIT_INDEX" val="1"/>
  <p:tag name="KSO_WM_UNIT_ID" val="diagram20202306_1*d*1"/>
  <p:tag name="KSO_WM_TEMPLATE_CATEGORY" val="diagram"/>
  <p:tag name="KSO_WM_TEMPLATE_INDEX" val="20202306"/>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d&quot;]"/>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REFSHAPE" val="1120632236"/>
  <p:tag name="KSO_WM_TAG_Front_Size" val=""/>
  <p:tag name="KSO_WM_TAG_Backgroup_Id" val=""/>
  <p:tag name="KSO_WM_TAG_Backgroup_Size" val=""/>
  <p:tag name="KSO_WM_TAG_Zoder_Position" val=""/>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306_1*i*2"/>
  <p:tag name="KSO_WM_TEMPLATE_CATEGORY" val="diagram"/>
  <p:tag name="KSO_WM_TEMPLATE_INDEX" val="20202306"/>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PLACING_PICTURE_MD4" val="0"/>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06_1*i*3"/>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306_1*i*5"/>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306"/>
  <p:tag name="KSO_WM_SLIDE_ID" val="diagram20202306_1"/>
  <p:tag name="KSO_WM_TEMPLATE_SUBCATEGORY" val="11"/>
  <p:tag name="KSO_WM_SLIDE_TYPE" val="text"/>
  <p:tag name="KSO_WM_SLIDE_SUBTYPE" val="picTxt"/>
  <p:tag name="KSO_WM_SLIDE_ITEM_CNT" val="0"/>
  <p:tag name="KSO_WM_SLIDE_INDEX" val="1"/>
  <p:tag name="KSO_WM_SLIDE_SIZE" val="960*491"/>
  <p:tag name="KSO_WM_SLIDE_POSITION" val="0*0"/>
  <p:tag name="KSO_WM_TAG_VERSION" val="1.0"/>
  <p:tag name="KSO_WM_SLIDE_LAYOUT" val="a_d_f_i"/>
  <p:tag name="KSO_WM_SLIDE_LAYOUT_CNT" val="1_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9-29T08:58:31&quot;,&quot;maxSize&quot;:{&quot;size1&quot;:22.399999999999999},&quot;minSize&quot;:{&quot;size1&quot;:22.399999999999999},&quot;normalSize&quot;:{&quot;size1&quot;:22.399999999999999},&quot;subLayout&quot;:[{&quot;id&quot;:&quot;2020-09-29T08:58:31&quot;,&quot;margin&quot;:{&quot;bottom&quot;:0.82400000095367432,&quot;left&quot;:1.690000057220459,&quot;right&quot;:1.690000057220459,&quot;top&quot;:1.690000057220459},&quot;type&quot;:0,&quot;verticalAlign&quot;:1},{&quot;id&quot;:&quot;2020-09-29T08:58:31&quot;,&quot;maxSize&quot;:{&quot;size1&quot;:81.599999999999994},&quot;minSize&quot;:{&quot;size1&quot;:45.600000000000001},&quot;normalSize&quot;:{&quot;size1&quot;:75.295457032647562},&quot;subLayout&quot;:[{&quot;backgroundInfo&quot;:[{&quot;bottom&quot;:0.3001876,&quot;bottomAbs&quot;:false,&quot;left&quot;:0,&quot;leftAbs&quot;:false,&quot;right&quot;:0,&quot;rightAbs&quot;:false,&quot;top&quot;:-4.2800000000000002,&quot;topAbs&quot;:true,&quot;type&quot;:&quot;topBottom&quot;}],&quot;horizontalAlign&quot;:1,&quot;id&quot;:&quot;2020-09-29T08:58:31&quot;,&quot;margin&quot;:{&quot;bottom&quot;:0.39399999380111694,&quot;left&quot;:1.690000057220459,&quot;right&quot;:1.690000057220459,&quot;top&quot;:0.026000002399086952},&quot;type&quot;:0,&quot;verticalAlign&quot;:1},{&quot;horizontalAlign&quot;:0,&quot;id&quot;:&quot;2020-09-29T08:58:31&quot;,&quot;margin&quot;:{&quot;bottom&quot;:1.690000057220459,&quot;left&quot;:1.690000057220459,&quot;right&quot;:1.690000057220459,&quot;top&quot;:0.026000002399086952},&quot;type&quot;:0,&quot;verticalAlign&quot;:0}],&quot;type&quot;:0}],&quot;type&quot;:0}"/>
  <p:tag name="KSO_WM_SLIDE_CAN_ADD_NAVIGATION" val="1"/>
  <p:tag name="KSO_WM_SLIDE_BACKGROUND" val="[&quot;general&quot;,&quot;frame&quot;,&quot;topBottom&quot;]"/>
  <p:tag name="KSO_WM_SLIDE_RATIO" val="1.777778"/>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diagram20202306_1*i*1"/>
  <p:tag name="KSO_WM_TEMPLATE_CATEGORY" val="diagram"/>
  <p:tag name="KSO_WM_TEMPLATE_INDEX" val="20202306"/>
  <p:tag name="KSO_WM_UNIT_LAYERLEVEL" val="1"/>
  <p:tag name="KSO_WM_TAG_VERSION" val="1.0"/>
  <p:tag name="KSO_WM_BEAUTIFY_FLAG" val="#wm#"/>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06_1*i*4"/>
  <p:tag name="KSO_WM_TEMPLATE_CATEGORY" val="diagram"/>
  <p:tag name="KSO_WM_TEMPLATE_INDEX" val="20202306"/>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UNIT_PRESET_TEXT" val="我们是致力于研究AI智能创作PPT的一个团队;我们潜心钻研幻灯片的演示规律与创作思路，希望通过人工智能解放用户双手，不仅高效，且精准。我们拥有金山办公软件30年的技术积累……"/>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2306_1*f*1"/>
  <p:tag name="KSO_WM_TEMPLATE_CATEGORY" val="diagram"/>
  <p:tag name="KSO_WM_TEMPLATE_INDEX" val="20202306"/>
  <p:tag name="KSO_WM_UNIT_LAYERLEVEL" val="1"/>
  <p:tag name="KSO_WM_TAG_VERSION" val="1.0"/>
  <p:tag name="KSO_WM_BEAUTIFY_FLAG" val="#wm#"/>
  <p:tag name="KSO_WM_UNIT_DEFAULT_FONT" val="14;16;2"/>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SUBTYPE" val="a"/>
  <p:tag name="KSO_WM_TAG_Front_Size" val=""/>
  <p:tag name="KSO_WM_TAG_Backgroup_Id" val=""/>
  <p:tag name="KSO_WM_TAG_Backgroup_Size" val=""/>
  <p:tag name="KSO_WM_TAG_Zoder_Position" val=""/>
  <p:tag name="KSO_WM_UNIT_SMARTLAYOUT_COMPRESS_INFO" val="{&#10;    &quot;id&quot;: &quot;2020-09-29T08:58:31&quot;,&#10;    &quot;max&quot;: 0,&#10;    &quot;parentMax&quot;: {&#10;        &quot;max&quot;: 1.6951968503936996&#10;    },&#10;    &quot;topChanged&quot;: 0&#10;}&#10;"/>
  <p:tag name="KSO_WM_UNIT_TEXT_FILL_FORE_SCHEMECOLOR_INDEX_BRIGHTNESS" val="0.35"/>
  <p:tag name="KSO_WM_UNIT_TEXT_FILL_FORE_SCHEMECOLOR_INDEX" val="13"/>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06_1*a*1"/>
  <p:tag name="KSO_WM_TEMPLATE_CATEGORY" val="diagram"/>
  <p:tag name="KSO_WM_TEMPLATE_INDEX" val="20202306"/>
  <p:tag name="KSO_WM_UNIT_LAYERLEVEL" val="1"/>
  <p:tag name="KSO_WM_TAG_VERSION" val="1.0"/>
  <p:tag name="KSO_WM_BEAUTIFY_FLAG" val="#wm#"/>
  <p:tag name="KSO_WM_UNIT_DEFAULT_FONT" val="32;36;4"/>
  <p:tag name="KSO_WM_UNIT_BLOCK" val="0"/>
  <p:tag name="KSO_WM_UNIT_DECORATE_INFO" val="{&quot;DecorateInfoX&quot;:{&quot;IsLeft&quot;:true,&quot;IsRight&quot;:false,&quot;IsAbs&quot;:false},&quot;DecorateInfoY&quot;:{&quot;IsTop&quot;:true,&quot;IsBottom&quot;:false,&quot;IsAbs&quot;:false}}"/>
  <p:tag name="KSO_WM_UNIT_ISNUMDGMTITLE" val="0"/>
  <p:tag name="KSO_WM_UNIT_PLACING_PICTURE_MD4" val="0"/>
  <p:tag name="KSO_WM_TAG_Front_Size" val=""/>
  <p:tag name="KSO_WM_TAG_Backgroup_Id" val=""/>
  <p:tag name="KSO_WM_TAG_Backgroup_Size" val=""/>
  <p:tag name="KSO_WM_TAG_Zoder_Position" val=""/>
  <p:tag name="KSO_WM_UNIT_SMARTLAYOUT_COMPRESS_INFO" val="{&#10;    &quot;id&quot;: &quot;2020-09-29T08:58:31&quot;,&#10;    &quot;max&quot;: 0.35047175309789225,&#10;    &quot;topChanged&quot;: 0&#10;}&#10;"/>
  <p:tag name="KSO_WM_UNIT_LAST_MAX_FONTSIZE" val="720"/>
</p:tagLst>
</file>

<file path=ppt/tags/tag213.xml><?xml version="1.0" encoding="utf-8"?>
<p:tagLst xmlns:a="http://schemas.openxmlformats.org/drawingml/2006/main" xmlns:r="http://schemas.openxmlformats.org/officeDocument/2006/relationships" xmlns:p="http://schemas.openxmlformats.org/presentationml/2006/main">
  <p:tag name="KSO_WM_UNIT_VALUE" val="991*1978"/>
  <p:tag name="KSO_WM_UNIT_HIGHLIGHT" val="0"/>
  <p:tag name="KSO_WM_UNIT_COMPATIBLE" val="0"/>
  <p:tag name="KSO_WM_UNIT_DIAGRAM_ISNUMVISUAL" val="0"/>
  <p:tag name="KSO_WM_UNIT_DIAGRAM_ISREFERUNIT" val="0"/>
  <p:tag name="KSO_WM_UNIT_TYPE" val="d"/>
  <p:tag name="KSO_WM_UNIT_INDEX" val="1"/>
  <p:tag name="KSO_WM_UNIT_ID" val="diagram20202306_1*d*1"/>
  <p:tag name="KSO_WM_TEMPLATE_CATEGORY" val="diagram"/>
  <p:tag name="KSO_WM_TEMPLATE_INDEX" val="20202306"/>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d&quot;]"/>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REFSHAPE" val="1131092348"/>
  <p:tag name="KSO_WM_TAG_Front_Size" val=""/>
  <p:tag name="KSO_WM_TAG_Backgroup_Id" val=""/>
  <p:tag name="KSO_WM_TAG_Backgroup_Size" val=""/>
  <p:tag name="KSO_WM_TAG_Zoder_Position" val=""/>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306_1*i*2"/>
  <p:tag name="KSO_WM_TEMPLATE_CATEGORY" val="diagram"/>
  <p:tag name="KSO_WM_TEMPLATE_INDEX" val="20202306"/>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PLACING_PICTURE_MD4" val="0"/>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306_1*i*6"/>
  <p:tag name="KSO_WM_TEMPLATE_CATEGORY" val="diagram"/>
  <p:tag name="KSO_WM_TEMPLATE_INDEX" val="20202306"/>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PLACING_PICTURE_MD4" val="0"/>
  <p:tag name="KSO_WM_UNIT_TEXT_FILL_FORE_SCHEMECOLOR_INDEX_BRIGHTNESS" val="0.35"/>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06_1*i*3"/>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306_1*i*5"/>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306"/>
  <p:tag name="KSO_WM_SLIDE_ID" val="diagram20202306_1"/>
  <p:tag name="KSO_WM_TEMPLATE_SUBCATEGORY" val="11"/>
  <p:tag name="KSO_WM_SLIDE_TYPE" val="text"/>
  <p:tag name="KSO_WM_SLIDE_SUBTYPE" val="picTxt"/>
  <p:tag name="KSO_WM_SLIDE_ITEM_CNT" val="0"/>
  <p:tag name="KSO_WM_SLIDE_INDEX" val="1"/>
  <p:tag name="KSO_WM_SLIDE_SIZE" val="960*491"/>
  <p:tag name="KSO_WM_SLIDE_POSITION" val="0*0"/>
  <p:tag name="KSO_WM_TAG_VERSION" val="1.0"/>
  <p:tag name="KSO_WM_SLIDE_LAYOUT" val="a_d_f_i"/>
  <p:tag name="KSO_WM_SLIDE_LAYOUT_CNT" val="1_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9-29T09:02:10&quot;,&quot;maxSize&quot;:{&quot;size1&quot;:22.399999999999999},&quot;minSize&quot;:{&quot;size1&quot;:22.399999999999999},&quot;normalSize&quot;:{&quot;size1&quot;:22.399999999999999},&quot;subLayout&quot;:[{&quot;id&quot;:&quot;2020-09-29T09:02:10&quot;,&quot;margin&quot;:{&quot;bottom&quot;:0.82400000095367432,&quot;left&quot;:1.690000057220459,&quot;right&quot;:1.690000057220459,&quot;top&quot;:1.690000057220459},&quot;type&quot;:0,&quot;verticalAlign&quot;:1},{&quot;id&quot;:&quot;2020-09-29T09:02:10&quot;,&quot;maxSize&quot;:{&quot;size1&quot;:81.599999999999994},&quot;minSize&quot;:{&quot;size1&quot;:45.600000000000001},&quot;normalSize&quot;:{&quot;size1&quot;:75.295457032647562},&quot;subLayout&quot;:[{&quot;backgroundInfo&quot;:[{&quot;bottom&quot;:0.3001876,&quot;bottomAbs&quot;:false,&quot;left&quot;:0,&quot;leftAbs&quot;:false,&quot;right&quot;:0,&quot;rightAbs&quot;:false,&quot;top&quot;:-4.2800000000000002,&quot;topAbs&quot;:true,&quot;type&quot;:&quot;topBottom&quot;}],&quot;horizontalAlign&quot;:1,&quot;id&quot;:&quot;2020-09-29T09:02:10&quot;,&quot;margin&quot;:{&quot;bottom&quot;:0.39399999380111694,&quot;left&quot;:1.690000057220459,&quot;right&quot;:1.690000057220459,&quot;top&quot;:0.026000002399086952},&quot;type&quot;:0,&quot;verticalAlign&quot;:1},{&quot;horizontalAlign&quot;:0,&quot;id&quot;:&quot;2020-09-29T09:02:10&quot;,&quot;margin&quot;:{&quot;bottom&quot;:1.690000057220459,&quot;left&quot;:1.690000057220459,&quot;right&quot;:1.690000057220459,&quot;top&quot;:0.026000002399086952},&quot;type&quot;:0,&quot;verticalAlign&quot;:0}],&quot;type&quot;:0}],&quot;type&quot;:0}"/>
  <p:tag name="KSO_WM_SLIDE_CAN_ADD_NAVIGATION" val="1"/>
  <p:tag name="KSO_WM_SLIDE_BACKGROUND" val="[&quot;general&quot;,&quot;frame&quot;,&quot;topBottom&quot;]"/>
  <p:tag name="KSO_WM_SLIDE_RATIO" val="1.777778"/>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diagram20202306_1*i*1"/>
  <p:tag name="KSO_WM_TEMPLATE_CATEGORY" val="diagram"/>
  <p:tag name="KSO_WM_TEMPLATE_INDEX" val="20202306"/>
  <p:tag name="KSO_WM_UNIT_LAYERLEVEL" val="1"/>
  <p:tag name="KSO_WM_TAG_VERSION" val="1.0"/>
  <p:tag name="KSO_WM_BEAUTIFY_FLAG" val="#wm#"/>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06_1*i*4"/>
  <p:tag name="KSO_WM_TEMPLATE_CATEGORY" val="diagram"/>
  <p:tag name="KSO_WM_TEMPLATE_INDEX" val="20202306"/>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false},&quot;DecorateInfoY&quot;:{&quot;IsTop&quot;:true,&quot;IsBottom&quot;:false,&quot;IsAbs&quot;:false}}"/>
  <p:tag name="KSO_WM_UNIT_PLACING_PICTURE_MD4" val="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UNIT_PRESET_TEXT" val="我们是致力于研究AI智能创作PPT的一个团队;我们潜心钻研幻灯片的演示规律与创作思路，希望通过人工智能解放用户双手，不仅高效，且精准。我们拥有金山办公软件30年的技术积累……"/>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2306_1*f*1"/>
  <p:tag name="KSO_WM_TEMPLATE_CATEGORY" val="diagram"/>
  <p:tag name="KSO_WM_TEMPLATE_INDEX" val="20202306"/>
  <p:tag name="KSO_WM_UNIT_LAYERLEVEL" val="1"/>
  <p:tag name="KSO_WM_TAG_VERSION" val="1.0"/>
  <p:tag name="KSO_WM_BEAUTIFY_FLAG" val="#wm#"/>
  <p:tag name="KSO_WM_UNIT_DEFAULT_FONT" val="14;16;2"/>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SUBTYPE" val="a"/>
  <p:tag name="KSO_WM_TAG_Front_Size" val=""/>
  <p:tag name="KSO_WM_TAG_Backgroup_Id" val=""/>
  <p:tag name="KSO_WM_TAG_Backgroup_Size" val=""/>
  <p:tag name="KSO_WM_TAG_Zoder_Position" val=""/>
  <p:tag name="KSO_WM_UNIT_SMARTLAYOUT_COMPRESS_INFO" val="{&#10;    &quot;id&quot;: &quot;2020-09-29T09:02:10&quot;,&#10;    &quot;max&quot;: 0,&#10;    &quot;parentMax&quot;: {&#10;        &quot;max&quot;: 1.6951968503936996&#10;    },&#10;    &quot;topChanged&quot;: 0&#10;}&#10;"/>
  <p:tag name="KSO_WM_UNIT_TEXT_FILL_FORE_SCHEMECOLOR_INDEX_BRIGHTNESS" val="0.35"/>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06_1*a*1"/>
  <p:tag name="KSO_WM_TEMPLATE_CATEGORY" val="diagram"/>
  <p:tag name="KSO_WM_TEMPLATE_INDEX" val="20202306"/>
  <p:tag name="KSO_WM_UNIT_LAYERLEVEL" val="1"/>
  <p:tag name="KSO_WM_TAG_VERSION" val="1.0"/>
  <p:tag name="KSO_WM_BEAUTIFY_FLAG" val="#wm#"/>
  <p:tag name="KSO_WM_UNIT_DEFAULT_FONT" val="32;36;4"/>
  <p:tag name="KSO_WM_UNIT_BLOCK" val="0"/>
  <p:tag name="KSO_WM_UNIT_DECORATE_INFO" val="{&quot;DecorateInfoX&quot;:{&quot;IsLeft&quot;:true,&quot;IsRight&quot;:false,&quot;IsAbs&quot;:false},&quot;DecorateInfoY&quot;:{&quot;IsTop&quot;:true,&quot;IsBottom&quot;:false,&quot;IsAbs&quot;:false}}"/>
  <p:tag name="KSO_WM_UNIT_ISNUMDGMTITLE" val="0"/>
  <p:tag name="KSO_WM_UNIT_PLACING_PICTURE_MD4" val="0"/>
  <p:tag name="KSO_WM_TAG_Front_Size" val=""/>
  <p:tag name="KSO_WM_TAG_Backgroup_Id" val=""/>
  <p:tag name="KSO_WM_TAG_Backgroup_Size" val=""/>
  <p:tag name="KSO_WM_TAG_Zoder_Position" val=""/>
  <p:tag name="KSO_WM_UNIT_SMARTLAYOUT_COMPRESS_INFO" val="{&#10;    &quot;id&quot;: &quot;2020-09-29T09:02:10&quot;,&#10;    &quot;max&quot;: 0.35047175309789225,&#10;    &quot;topChanged&quot;: 0&#10;}&#10;"/>
  <p:tag name="KSO_WM_UNIT_LAST_MAX_FONTSIZE" val="720"/>
</p:tagLst>
</file>

<file path=ppt/tags/tag223.xml><?xml version="1.0" encoding="utf-8"?>
<p:tagLst xmlns:a="http://schemas.openxmlformats.org/drawingml/2006/main" xmlns:r="http://schemas.openxmlformats.org/officeDocument/2006/relationships" xmlns:p="http://schemas.openxmlformats.org/presentationml/2006/main">
  <p:tag name="KSO_WM_UNIT_VALUE" val="991*1978"/>
  <p:tag name="KSO_WM_UNIT_HIGHLIGHT" val="0"/>
  <p:tag name="KSO_WM_UNIT_COMPATIBLE" val="0"/>
  <p:tag name="KSO_WM_UNIT_DIAGRAM_ISNUMVISUAL" val="0"/>
  <p:tag name="KSO_WM_UNIT_DIAGRAM_ISREFERUNIT" val="0"/>
  <p:tag name="KSO_WM_UNIT_TYPE" val="d"/>
  <p:tag name="KSO_WM_UNIT_INDEX" val="1"/>
  <p:tag name="KSO_WM_UNIT_ID" val="diagram20202306_1*d*1"/>
  <p:tag name="KSO_WM_TEMPLATE_CATEGORY" val="diagram"/>
  <p:tag name="KSO_WM_TEMPLATE_INDEX" val="20202306"/>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d&quot;]"/>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REFSHAPE" val="447244612"/>
  <p:tag name="KSO_WM_TAG_Front_Size" val=""/>
  <p:tag name="KSO_WM_TAG_Backgroup_Id" val=""/>
  <p:tag name="KSO_WM_TAG_Backgroup_Size" val=""/>
  <p:tag name="KSO_WM_TAG_Zoder_Position" val=""/>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306_1*i*2"/>
  <p:tag name="KSO_WM_TEMPLATE_CATEGORY" val="diagram"/>
  <p:tag name="KSO_WM_TEMPLATE_INDEX" val="20202306"/>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PLACING_PICTURE_MD4" val="0"/>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306_1*i*6"/>
  <p:tag name="KSO_WM_TEMPLATE_CATEGORY" val="diagram"/>
  <p:tag name="KSO_WM_TEMPLATE_INDEX" val="20202306"/>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PLACING_PICTURE_MD4" val="0"/>
  <p:tag name="KSO_WM_UNIT_TEXT_FILL_FORE_SCHEMECOLOR_INDEX_BRIGHTNESS" val="0.35"/>
  <p:tag name="KSO_WM_UNIT_TEXT_FILL_FORE_SCHEMECOLOR_INDEX" val="13"/>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06_1*i*3"/>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306_1*i*5"/>
  <p:tag name="KSO_WM_TEMPLATE_CATEGORY" val="diagram"/>
  <p:tag name="KSO_WM_TEMPLATE_INDEX" val="2020230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22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3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3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3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3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27_1"/>
  <p:tag name="KSO_WM_SLIDE_TYPE" val="text"/>
  <p:tag name="KSO_WM_SLIDE_SUBTYPE" val="picTxt"/>
  <p:tag name="KSO_WM_SLIDE_ITEM_CNT" val="0"/>
  <p:tag name="KSO_WM_SLIDE_INDEX" val="1"/>
  <p:tag name="KSO_WM_SLIDE_SIZE" val="960*483"/>
  <p:tag name="KSO_WM_SLIDE_POSITION" val="0*0"/>
  <p:tag name="KSO_WM_TAG_VERSION" val="1.0"/>
  <p:tag name="KSO_WM_BEAUTIFY_FLAG" val="#wm#"/>
  <p:tag name="KSO_WM_TEMPLATE_CATEGORY" val="diagram"/>
  <p:tag name="KSO_WM_TEMPLATE_INDEX" val="20193027"/>
  <p:tag name="KSO_WM_SLIDE_LAYOUT" val="a_d_f"/>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27_1*i*6"/>
  <p:tag name="KSO_WM_TEMPLATE_CATEGORY" val="diagram"/>
  <p:tag name="KSO_WM_TEMPLATE_INDEX" val="20193027"/>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KSO_WM_UNIT_VALUE" val="724*966"/>
  <p:tag name="KSO_WM_UNIT_HIGHLIGHT" val="0"/>
  <p:tag name="KSO_WM_UNIT_COMPATIBLE" val="0"/>
  <p:tag name="KSO_WM_UNIT_DIAGRAM_ISNUMVISUAL" val="0"/>
  <p:tag name="KSO_WM_UNIT_DIAGRAM_ISREFERUNIT" val="0"/>
  <p:tag name="KSO_WM_UNIT_TYPE" val="d"/>
  <p:tag name="KSO_WM_UNIT_INDEX" val="1"/>
  <p:tag name="KSO_WM_UNIT_ID" val="diagram20193027_1*d*1"/>
  <p:tag name="KSO_WM_TEMPLATE_CATEGORY" val="diagram"/>
  <p:tag name="KSO_WM_TEMPLATE_INDEX" val="2019302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27_1*i*1"/>
  <p:tag name="KSO_WM_TEMPLATE_CATEGORY" val="diagram"/>
  <p:tag name="KSO_WM_TEMPLATE_INDEX" val="20193027"/>
  <p:tag name="KSO_WM_UNIT_LAYERLEVEL" val="1"/>
  <p:tag name="KSO_WM_TAG_VERSION" val="1.0"/>
  <p:tag name="KSO_WM_BEAUTIFY_FLAG" val="#wm#"/>
  <p:tag name="KSO_WM_UNIT_COLOR_SCHEME_SHAPE_ID" val="14"/>
  <p:tag name="KSO_WM_UNIT_COLOR_SCHEME_PARENT_PAGE" val="0_1"/>
  <p:tag name="KSO_WM_UNIT_ABSOLUTE_COLOR" val="1"/>
  <p:tag name="KSO_WM_UNIT_ADJUSTLAYOUT_ID" val="14"/>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27_1*i*2"/>
  <p:tag name="KSO_WM_TEMPLATE_CATEGORY" val="diagram"/>
  <p:tag name="KSO_WM_TEMPLATE_INDEX" val="20193027"/>
  <p:tag name="KSO_WM_UNIT_LAYERLEVEL" val="1"/>
  <p:tag name="KSO_WM_TAG_VERSION" val="1.0"/>
  <p:tag name="KSO_WM_BEAUTIFY_FLAG" val="#wm#"/>
  <p:tag name="KSO_WM_UNIT_COLOR_SCHEME_SHAPE_ID" val="15"/>
  <p:tag name="KSO_WM_UNIT_COLOR_SCHEME_PARENT_PAGE" val="0_1"/>
  <p:tag name="KSO_WM_UNIT_ADJUSTLAYOUT_ID" val="15"/>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27_1*i*5"/>
  <p:tag name="KSO_WM_TEMPLATE_CATEGORY" val="diagram"/>
  <p:tag name="KSO_WM_TEMPLATE_INDEX" val="20193027"/>
  <p:tag name="KSO_WM_UNIT_LAYERLEVEL" val="1"/>
  <p:tag name="KSO_WM_TAG_VERSION" val="1.0"/>
  <p:tag name="KSO_WM_BEAUTIFY_FLAG" val="#wm#"/>
  <p:tag name="KSO_WM_UNIT_COLOR_SCHEME_SHAPE_ID" val="9"/>
  <p:tag name="KSO_WM_UNIT_COLOR_SCHEME_PARENT_PAGE" val="0_1"/>
  <p:tag name="KSO_WM_UNIT_DECOLORIZATION" val="1"/>
  <p:tag name="KSO_WM_UNIT_ADJUSTLAYOUT_ID" val="9"/>
  <p:tag name="KSO_WM_UNIT_LINE_FORE_SCHEMECOLOR_INDEX_BRIGHTNESS" val="0.5"/>
  <p:tag name="KSO_WM_UNIT_LINE_FORE_SCHEMECOLOR_INDEX" val="13"/>
  <p:tag name="KSO_WM_UNIT_LINE_FILL_TYPE" val="2"/>
</p:tagLst>
</file>

<file path=ppt/tags/tag24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3027_1*f*1"/>
  <p:tag name="KSO_WM_TEMPLATE_CATEGORY" val="diagram"/>
  <p:tag name="KSO_WM_TEMPLATE_INDEX" val="20193027"/>
  <p:tag name="KSO_WM_UNIT_LAYERLEVEL" val="1"/>
  <p:tag name="KSO_WM_TAG_VERSION" val="1.0"/>
  <p:tag name="KSO_WM_BEAUTIFY_FLAG" val="#wm#"/>
  <p:tag name="KSO_WM_UNIT_COLOR_SCHEME_SHAPE_ID" val="21"/>
  <p:tag name="KSO_WM_UNIT_COLOR_SCHEME_PARENT_PAGE" val="0_1"/>
  <p:tag name="KSO_WM_UNIT_ADJUSTLAYOUT_ID" val="21"/>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27_1*f*2"/>
  <p:tag name="KSO_WM_TEMPLATE_CATEGORY" val="diagram"/>
  <p:tag name="KSO_WM_TEMPLATE_INDEX" val="20193027"/>
  <p:tag name="KSO_WM_UNIT_LAYERLEVEL" val="1"/>
  <p:tag name="KSO_WM_TAG_VERSION" val="1.0"/>
  <p:tag name="KSO_WM_BEAUTIFY_FLAG" val="#wm#"/>
  <p:tag name="KSO_WM_UNIT_COLOR_SCHEME_SHAPE_ID" val="22"/>
  <p:tag name="KSO_WM_UNIT_COLOR_SCHEME_PARENT_PAGE" val="0_1"/>
  <p:tag name="KSO_WM_UNIT_ADJUSTLAYOUT_ID" val="22"/>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27_1*a*1"/>
  <p:tag name="KSO_WM_TEMPLATE_CATEGORY" val="diagram"/>
  <p:tag name="KSO_WM_TEMPLATE_INDEX" val="20193027"/>
  <p:tag name="KSO_WM_UNIT_LAYERLEVEL" val="1"/>
  <p:tag name="KSO_WM_TAG_VERSION" val="1.0"/>
  <p:tag name="KSO_WM_BEAUTIFY_FLAG" val="#wm#"/>
  <p:tag name="KSO_WM_UNIT_COLOR_SCHEME_SHAPE_ID" val="3"/>
  <p:tag name="KSO_WM_UNIT_COLOR_SCHEME_PARENT_PAGE" val="0_1"/>
  <p:tag name="KSO_WM_UNIT_ADJUSTLAYOUT_ID" val="3"/>
  <p:tag name="KSO_WM_UNIT_NOCLEAR" val="0"/>
  <p:tag name="KSO_WM_UNIT_TEXT_PART_ID_V2" val="a-3-1"/>
  <p:tag name="KSO_WM_TAG_Front_Size" val=""/>
  <p:tag name="KSO_WM_TAG_Backgroup_Id" val=""/>
  <p:tag name="KSO_WM_TAG_Backgroup_Size" val=""/>
  <p:tag name="KSO_WM_TAG_Zoder_Position" val=""/>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27_1*i*3"/>
  <p:tag name="KSO_WM_TEMPLATE_CATEGORY" val="diagram"/>
  <p:tag name="KSO_WM_TEMPLATE_INDEX" val="20193027"/>
  <p:tag name="KSO_WM_UNIT_LAYERLEVEL" val="1"/>
  <p:tag name="KSO_WM_TAG_VERSION" val="1.0"/>
  <p:tag name="KSO_WM_BEAUTIFY_FLAG" val="#wm#"/>
  <p:tag name="KSO_WM_UNIT_COLOR_SCHEME_SHAPE_ID" val="16"/>
  <p:tag name="KSO_WM_UNIT_COLOR_SCHEME_PARENT_PAGE" val="0_1"/>
  <p:tag name="KSO_WM_UNIT_ADJUSTLAYOUT_ID" val="16"/>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27_1*i*4"/>
  <p:tag name="KSO_WM_TEMPLATE_CATEGORY" val="diagram"/>
  <p:tag name="KSO_WM_TEMPLATE_INDEX" val="20193027"/>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885"/>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5.977255268071779},&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0.982289604135318},&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SLIDE_ID" val="diagram2020888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3"/>
  <p:tag name="KSO_WM_CHIP_XID" val="5ef2f3acf1c417157da4516b"/>
  <p:tag name="KSO_WM_SLIDE_TYPE" val="text"/>
  <p:tag name="KSO_WM_SLIDE_SUBTYPE" val="pureTxt"/>
  <p:tag name="KSO_WM_SLIDE_SIZE" val="960*468"/>
  <p:tag name="KSO_WM_SLIDE_POSITION" val="0*36"/>
  <p:tag name="KSO_WM_SLIDE_BACKGROUND" val="[&quot;general&quot;]"/>
  <p:tag name="KSO_WM_CHIP_GROUPID" val="5ef2f3acf1c417157da4516a"/>
  <p:tag name="KSO_WM_SLIDE_BK_DARK_LIGHT" val="2"/>
  <p:tag name="KSO_WM_SLIDE_BACKGROUND_TYPE" val="general"/>
  <p:tag name="KSO_WM_SLIDE_SUPPORT_FEATURE_TYPE" val="0"/>
  <p:tag name="KSO_WM_TEMPLATE_ASSEMBLE_XID" val="5efb7106c9a2f50afb512ba2"/>
  <p:tag name="KSO_WM_TEMPLATE_ASSEMBLE_GROUPID" val="5efb7106c9a2f50afb512ba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885_1*i*1"/>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50"/>
  <p:tag name="KSO_WM_TEMPLATE_ASSEMBLE_XID" val="5efb7106c9a2f50afb512ba2"/>
  <p:tag name="KSO_WM_TEMPLATE_ASSEMBLE_GROUPID" val="5efb7106c9a2f50afb512ba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885_1*i*2"/>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885_1*i*3"/>
  <p:tag name="KSO_WM_TEMPLATE_CATEGORY" val="diagram"/>
  <p:tag name="KSO_WM_TEMPLATE_INDEX" val="20208885"/>
  <p:tag name="KSO_WM_UNIT_LAYERLEVEL" val="1"/>
  <p:tag name="KSO_WM_TAG_VERSION" val="1.0"/>
  <p:tag name="KSO_WM_BEAUTIFY_FLAG" val="#wm#"/>
  <p:tag name="KSO_WM_UNIT_BLOCK" val="0"/>
  <p:tag name="KSO_WM_UNIT_SM_LIMIT_TYPE" val="1"/>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f3acf1c417157da4516a"/>
  <p:tag name="KSO_WM_CHIP_XID" val="5ef2f3acf1c417157da4516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42"/>
  <p:tag name="KSO_WM_TEMPLATE_ASSEMBLE_XID" val="5efb7106c9a2f50afb512ba2"/>
  <p:tag name="KSO_WM_TEMPLATE_ASSEMBLE_GROUPID" val="5efb7106c9a2f50afb512ba2"/>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885_1*i*6"/>
  <p:tag name="KSO_WM_TEMPLATE_CATEGORY" val="diagram"/>
  <p:tag name="KSO_WM_TEMPLATE_INDEX" val="20208885"/>
  <p:tag name="KSO_WM_UNIT_LAYERLEVEL" val="1"/>
  <p:tag name="KSO_WM_TAG_VERSION" val="1.0"/>
  <p:tag name="KSO_WM_BEAUTIFY_FLAG" val="#wm#"/>
  <p:tag name="KSO_WM_UNIT_BLOCK" val="0"/>
  <p:tag name="KSO_WM_UNIT_SM_LIMIT_TYPE" val="2"/>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efb7106c9a2f50afb512ba2"/>
  <p:tag name="KSO_WM_TEMPLATE_ASSEMBLE_GROUPID" val="5efb7106c9a2f50afb512ba2"/>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885_1*i*7"/>
  <p:tag name="KSO_WM_TEMPLATE_CATEGORY" val="diagram"/>
  <p:tag name="KSO_WM_TEMPLATE_INDEX" val="20208885"/>
  <p:tag name="KSO_WM_UNIT_LAYERLEVEL" val="1"/>
  <p:tag name="KSO_WM_TAG_VERSION" val="1.0"/>
  <p:tag name="KSO_WM_BEAUTIFY_FLAG" val="#wm#"/>
  <p:tag name="KSO_WM_UNIT_BLOCK" val="0"/>
  <p:tag name="KSO_WM_UNIT_SM_LIMIT_TYP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CHIP_GROUPID" val="5ef2f3acf1c417157da4516a"/>
  <p:tag name="KSO_WM_CHIP_XID" val="5ef2f3acf1c417157da4516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fb7106c9a2f50afb512ba2"/>
  <p:tag name="KSO_WM_TEMPLATE_ASSEMBLE_GROUPID" val="5efb7106c9a2f50afb512ba2"/>
</p:tagLst>
</file>

<file path=ppt/tags/tag25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885_1*f*2"/>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dfdeae0df734ffa936f2334708c9dcb"/>
  <p:tag name="KSO_WM_ASSEMBLE_CHIP_INDEX" val="68f1df9133c24d4f959c85bbc44b6380"/>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19819205817276497,&#10;    &quot;parentMax&quot;: {&#10;        &quot;max&quot;: 23.200705579622522&#10;    },&#10;    &quot;topChanged&quot;: 0.19819205817276495&#10;}&#10;"/>
</p:tagLst>
</file>

<file path=ppt/tags/tag2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885_1*f*1"/>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b2114c37c64f4a32b706ab2337036399"/>
  <p:tag name="KSO_WM_ASSEMBLE_CHIP_INDEX" val="5d64c420bd9444ffad7a616a956e47c1"/>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Lst>
</file>

<file path=ppt/tags/tag25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8885_1*f*3"/>
  <p:tag name="KSO_WM_TEMPLATE_CATEGORY" val="diagram"/>
  <p:tag name="KSO_WM_TEMPLATE_INDEX" val="2020888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3a95e4634a5342b08198d40d1d2e274a"/>
  <p:tag name="KSO_WM_ASSEMBLE_CHIP_INDEX" val="6e111a018b2448d58414c6d8e57f7977"/>
  <p:tag name="KSO_WM_UNIT_TEXT_FILL_FORE_SCHEMECOLOR_INDEX_BRIGHTNESS" val="0.25"/>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7.1715583888637866,&#10;    &quot;parentMax&quot;: {&#10;        &quot;max&quot;: 16.2273392489315&#10;    },&#10;    &quot;topChanged&quot;: 7.1715583888637866&#10;}&#10;"/>
</p:tagLst>
</file>

<file path=ppt/tags/tag2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885_1*a*1"/>
  <p:tag name="KSO_WM_TEMPLATE_CATEGORY" val="diagram"/>
  <p:tag name="KSO_WM_TEMPLATE_INDEX" val="2020888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4e9405da2d94ff4909673041d586b84"/>
  <p:tag name="KSO_WM_ASSEMBLE_CHIP_INDEX" val="3738e91b917f4ebc9eec8a5ee53b8f07"/>
  <p:tag name="KSO_WM_UNIT_TEXT_FILL_FORE_SCHEMECOLOR_INDEX_BRIGHTNESS" val="0"/>
  <p:tag name="KSO_WM_UNIT_TEXT_FILL_FORE_SCHEMECOLOR_INDEX" val="13"/>
  <p:tag name="KSO_WM_UNIT_TEXT_FILL_TYPE" val="1"/>
  <p:tag name="KSO_WM_TEMPLATE_ASSEMBLE_XID" val="5efb7106c9a2f50afb512ba2"/>
  <p:tag name="KSO_WM_TEMPLATE_ASSEMBLE_GROUPID" val="5efb7106c9a2f50afb512ba2"/>
  <p:tag name="KSO_WM_TAG_Front_Size" val=""/>
  <p:tag name="KSO_WM_TAG_Backgroup_Id" val=""/>
  <p:tag name="KSO_WM_TAG_Backgroup_Size" val=""/>
  <p:tag name="KSO_WM_TAG_Zoder_Position" val=""/>
  <p:tag name="KSO_WM_UNIT_SMARTLAYOUT_COMPRESS_INFO" val="{&#10;    &quot;id&quot;: &quot;2020-07-01T01:06:15&quot;,&#10;    &quot;max&quot;: 0.0098427059143517681,&#10;    &quot;topChanged&quot;: 0.0098427059143517681&#10;}&#10;"/>
  <p:tag name="KSO_WM_UNIT_LAST_MAX_FONTSIZE" val="560"/>
</p:tagLst>
</file>

<file path=ppt/tags/tag258.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BACKGROUND" val="[&quot;general&quot;]"/>
  <p:tag name="KSO_WM_SLIDE_RATIO" val="1.777778"/>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860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604"/>
  <p:tag name="KSO_WM_SLIDE_TYPE" val="text"/>
  <p:tag name="KSO_WM_SLIDE_SUBTYPE" val="pureTxt"/>
  <p:tag name="KSO_WM_SLIDE_SIZE" val="870*519"/>
  <p:tag name="KSO_WM_SLIDE_POSITION" val="45*10"/>
  <p:tag name="KSO_WM_SLIDE_LAYOUT" val="f"/>
  <p:tag name="KSO_WM_SLIDE_LAYOUT_CNT" val="1"/>
  <p:tag name="KSO_WM_SLIDE_CAN_ADD_NAVIGATION" val="1"/>
  <p:tag name="KSO_WM_CHIP_XID" val="5ef20c07a491bb0086638b15"/>
  <p:tag name="KSO_WM_CHIP_GROUPID" val="5ef20c07a491bb0086638b14"/>
  <p:tag name="KSO_WM_SLIDE_BK_DARK_LIGHT" val="2"/>
  <p:tag name="KSO_WM_SLIDE_BACKGROUND_TYPE" val="general"/>
  <p:tag name="KSO_WM_SLIDE_SUPPORT_FEATURE_TYPE" val="0"/>
  <p:tag name="KSO_WM_TEMPLATE_ASSEMBLE_XID" val="5ef5503bea5a3ac527a189bc"/>
  <p:tag name="KSO_WM_TEMPLATE_ASSEMBLE_GROUPID" val="5ef5503bea5a3ac527a189bc"/>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5ef5503bea5a3ac527a189bc"/>
  <p:tag name="KSO_WM_TEMPLATE_ASSEMBLE_GROUPID" val="5ef5503bea5a3ac527a189bc"/>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46"/>
  <p:tag name="KSO_WM_UNIT_SHOW_EDIT_AREA_INDICATION" val="1"/>
  <p:tag name="KSO_WM_CHIP_GROUPID" val="5e6b05596848fb12bee65ac8"/>
  <p:tag name="KSO_WM_CHIP_XID" val="5e6b05596848fb12bee65aca"/>
  <p:tag name="KSO_WM_UNIT_DEC_AREA_ID" val="c0147151e78042b2940ab3dd62c9a256"/>
  <p:tag name="KSO_WM_ASSEMBLE_CHIP_INDEX" val="9aa01683bcb14c12a6b0aeff5afa6396"/>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f5503bea5a3ac527a189bc"/>
  <p:tag name="KSO_WM_TEMPLATE_ASSEMBLE_GROUPID" val="5ef5503bea5a3ac527a189bc"/>
  <p:tag name="KSO_WM_TAG_Front_Size" val=""/>
  <p:tag name="KSO_WM_TAG_Backgroup_Id" val=""/>
  <p:tag name="KSO_WM_TAG_Backgroup_Size" val=""/>
  <p:tag name="KSO_WM_TAG_Zoder_Position" val=""/>
</p:tagLst>
</file>

<file path=ppt/tags/tag265.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BACKGROUND" val="[&quot;general&quot;]"/>
  <p:tag name="KSO_WM_SLIDE_RATIO" val="1.777778"/>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860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604"/>
  <p:tag name="KSO_WM_SLIDE_TYPE" val="text"/>
  <p:tag name="KSO_WM_SLIDE_SUBTYPE" val="pureTxt"/>
  <p:tag name="KSO_WM_SLIDE_SIZE" val="870*519"/>
  <p:tag name="KSO_WM_SLIDE_POSITION" val="45*10"/>
  <p:tag name="KSO_WM_SLIDE_LAYOUT" val="f"/>
  <p:tag name="KSO_WM_SLIDE_LAYOUT_CNT" val="1"/>
  <p:tag name="KSO_WM_SLIDE_CAN_ADD_NAVIGATION" val="1"/>
  <p:tag name="KSO_WM_CHIP_XID" val="5ef20c07a491bb0086638b15"/>
  <p:tag name="KSO_WM_CHIP_GROUPID" val="5ef20c07a491bb0086638b14"/>
  <p:tag name="KSO_WM_SLIDE_BK_DARK_LIGHT" val="2"/>
  <p:tag name="KSO_WM_SLIDE_BACKGROUND_TYPE" val="general"/>
  <p:tag name="KSO_WM_SLIDE_SUPPORT_FEATURE_TYPE" val="0"/>
  <p:tag name="KSO_WM_TEMPLATE_ASSEMBLE_XID" val="5ef5503bea5a3ac527a189bc"/>
  <p:tag name="KSO_WM_TEMPLATE_ASSEMBLE_GROUPID" val="5ef5503bea5a3ac527a189bc"/>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5ef5503bea5a3ac527a189bc"/>
  <p:tag name="KSO_WM_TEMPLATE_ASSEMBLE_GROUPID" val="5ef5503bea5a3ac527a189bc"/>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3bea5a3ac527a189bc"/>
  <p:tag name="KSO_WM_TEMPLATE_ASSEMBLE_GROUPID" val="5ef5503bea5a3ac527a189bc"/>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76"/>
  <p:tag name="KSO_WM_SLIDE_ID" val="diagram20211476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06*540"/>
  <p:tag name="KSO_WM_SLIDE_POSITION" val="0*0"/>
  <p:tag name="KSO_WM_SLIDE_LAYOUT_INFO" val="{&quot;direction&quot;:1,&quot;id&quot;:&quot;2020-09-25T21:40:07&quot;,&quot;maxSize&quot;:{&quot;size1&quot;:39.899999999999999},&quot;minSize&quot;:{&quot;size1&quot;:39.899999999999999},&quot;normalSize&quot;:{&quot;size1&quot;:39.899999999999999},&quot;subLayout&quot;:[{&quot;backgroundInfo&quot;:[{&quot;bottom&quot;:0,&quot;bottomAbs&quot;:false,&quot;left&quot;:0,&quot;leftAbs&quot;:false,&quot;right&quot;:0.125244617,&quot;rightAbs&quot;:false,&quot;top&quot;:0,&quot;topAbs&quot;:false,&quot;type&quot;:&quot;leftRight&quot;}],&quot;id&quot;:&quot;2020-09-25T21:40:07&quot;,&quot;margin&quot;:{&quot;bottom&quot;:5.5029997825622559,&quot;left&quot;:1.2450000047683716,&quot;right&quot;:2.937000036239624,&quot;top&quot;:3.3870000839233398},&quot;type&quot;:0},{&quot;id&quot;:&quot;2020-09-25T21:40:07&quot;,&quot;margin&quot;:{&quot;bottom&quot;:2.5399999618530273,&quot;left&quot;:0.026000002399086952,&quot;right&quot;:2.1170001029968262,&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37b7b7ee298d401b013"/>
  <p:tag name="KSO_WM_CHIP_FILLPROP" val="[[{&quot;text_align&quot;:&quot;lm&quot;,&quot;text_direction&quot;:&quot;horizontal&quot;,&quot;support_big_font&quot;:false,&quot;fill_id&quot;:&quot;350ec91c9ad44fdbb206e19c2af94b5f&quot;,&quot;fill_align&quot;:&quot;cm&quot;,&quot;chip_types&quot;:[&quot;text&quot;,&quot;header&quot;]},{&quot;text_align&quot;:&quot;lm&quot;,&quot;text_direction&quot;:&quot;horizontal&quot;,&quot;support_features&quot;:[&quot;collage&quot;,&quot;carousel&quot;],&quot;support_big_font&quot;:false,&quot;fill_id&quot;:&quot;7dc253cee86c47f8a027a0eb4441b5ce&quot;,&quot;fill_align&quot;:&quot;cm&quot;,&quot;chip_types&quot;:[&quot;diagram&quot;,&quot;text&quot;,&quot;picture&quot;,&quot;chart&quot;,&quot;table&quot;,&quot;video&quot;]}]]"/>
  <p:tag name="KSO_WM_CHIP_DECFILLPROP" val="[]"/>
  <p:tag name="KSO_WM_CHIP_GROUPID" val="5f6c937b7b7ee298d401b012"/>
  <p:tag name="KSO_WM_SLIDE_BK_DARK_LIGHT" val="2"/>
  <p:tag name="KSO_WM_SLIDE_BACKGROUND_TYPE" val="leftRight"/>
  <p:tag name="KSO_WM_SLIDE_SUPPORT_FEATURE_TYPE" val="0"/>
  <p:tag name="KSO_WM_TEMPLATE_ASSEMBLE_XID" val="5f6df32a0ff15d9a40e85062"/>
  <p:tag name="KSO_WM_TEMPLATE_ASSEMBLE_GROUPID" val="5f6df32a0ff15d9a40e85062"/>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476"/>
  <p:tag name="KSO_WM_UNIT_VALUE" val="450"/>
  <p:tag name="KSO_WM_TEMPLATE_ASSEMBLE_XID" val="5f6df32a0ff15d9a40e85062"/>
  <p:tag name="KSO_WM_TEMPLATE_ASSEMBLE_GROUPID" val="5f6df32a0ff15d9a40e85062"/>
</p:tagLst>
</file>

<file path=ppt/tags/tag2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1476_1*a*1"/>
  <p:tag name="KSO_WM_TEMPLATE_CATEGORY" val="diagram"/>
  <p:tag name="KSO_WM_TEMPLATE_INDEX" val="2021147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1e1fffe6c142b2a30dc66b939a903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662c7ff006d3420a871f8b759d79c8d0"/>
  <p:tag name="KSO_WM_UNIT_TEXT_FILL_FORE_SCHEMECOLOR_INDEX_BRIGHTNESS" val="0"/>
  <p:tag name="KSO_WM_UNIT_TEXT_FILL_FORE_SCHEMECOLOR_INDEX" val="13"/>
  <p:tag name="KSO_WM_UNIT_TEXT_FILL_TYPE" val="1"/>
  <p:tag name="KSO_WM_TEMPLATE_ASSEMBLE_XID" val="5f6df32a0ff15d9a40e85062"/>
  <p:tag name="KSO_WM_TEMPLATE_ASSEMBLE_GROUPID" val="5f6df32a0ff15d9a40e85062"/>
  <p:tag name="KSO_WM_TAG_Front_Size" val=""/>
  <p:tag name="KSO_WM_TAG_Backgroup_Id" val=""/>
  <p:tag name="KSO_WM_TAG_Backgroup_Size" val=""/>
  <p:tag name="KSO_WM_TAG_Zoder_Position" val=""/>
</p:tagLst>
</file>

<file path=ppt/tags/tag2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76_1*f*1"/>
  <p:tag name="KSO_WM_TEMPLATE_CATEGORY" val="diagram"/>
  <p:tag name="KSO_WM_TEMPLATE_INDEX" val="20211476"/>
  <p:tag name="KSO_WM_UNIT_LAYERLEVEL" val="1"/>
  <p:tag name="KSO_WM_TAG_VERSION" val="1.0"/>
  <p:tag name="KSO_WM_BEAUTIFY_FLAG" val="#wm#"/>
  <p:tag name="KSO_WM_UNIT_DEFAULT_FONT" val="14;20;2"/>
  <p:tag name="KSO_WM_UNIT_BLOCK" val="0"/>
  <p:tag name="KSO_WM_UNIT_VALUE" val="300"/>
  <p:tag name="KSO_WM_UNIT_SHOW_EDIT_AREA_INDICATION" val="1"/>
  <p:tag name="KSO_WM_CHIP_GROUPID" val="5e6b05596848fb12bee65ac8"/>
  <p:tag name="KSO_WM_CHIP_XID" val="5e6b05596848fb12bee65aca"/>
  <p:tag name="KSO_WM_UNIT_DEC_AREA_ID" val="01fb91cdbb2f492998bb5e1098d8e54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4a17ab194983452a9ad0f3a8d9cf0c9a"/>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6df32a0ff15d9a40e85062"/>
  <p:tag name="KSO_WM_TEMPLATE_ASSEMBLE_GROUPID" val="5f6df32a0ff15d9a40e85062"/>
  <p:tag name="KSO_WM_TAG_Front_Size" val=""/>
  <p:tag name="KSO_WM_TAG_Backgroup_Id" val=""/>
  <p:tag name="KSO_WM_TAG_Backgroup_Size" val=""/>
  <p:tag name="KSO_WM_TAG_Zoder_Position" val=""/>
  <p:tag name="KSO_WM_UNIT_SMARTLAYOUT_COMPRESS_INFO" val="{&#10;    &quot;id&quot;: &quot;2020-09-25T21:40:07&quot;,&#10;    &quot;max&quot;: 19.198031496062967,&#10;    &quot;topChanged&quot;: 9.5989763779527237&#10;}&#10;"/>
  <p:tag name="KSO_WM_UNIT_LAST_MAX_FONTSIZE" val="400"/>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2"/>
  <p:tag name="KSO_WM_TEMPLATE_CATEGORY" val="diagram"/>
  <p:tag name="KSO_WM_TEMPLATE_INDEX" val="20211476"/>
  <p:tag name="KSO_WM_UNIT_LAYERLEVEL" val="1"/>
  <p:tag name="KSO_WM_TAG_VERSION" val="1.0"/>
  <p:tag name="KSO_WM_BEAUTIFY_FLAG" val="#wm#"/>
  <p:tag name="KSO_WM_UNIT_TYPE" val="i"/>
  <p:tag name="KSO_WM_UNIT_INDEX" val="2"/>
  <p:tag name="KSO_WM_UNIT_BLOCK" val="0"/>
  <p:tag name="KSO_WM_UNIT_SM_LIMIT_TYPE" val="1"/>
  <p:tag name="KSO_WM_UNIT_DEC_AREA_ID" val="e24cf69af5c44dfb80597a9df8af8dd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2"/>
  <p:tag name="KSO_WM_TEMPLATE_ASSEMBLE_GROUPID" val="5f6df32a0ff15d9a40e8506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3"/>
  <p:tag name="KSO_WM_TEMPLATE_CATEGORY" val="diagram"/>
  <p:tag name="KSO_WM_TEMPLATE_INDEX" val="20211476"/>
  <p:tag name="KSO_WM_UNIT_LAYERLEVEL" val="1"/>
  <p:tag name="KSO_WM_TAG_VERSION" val="1.0"/>
  <p:tag name="KSO_WM_BEAUTIFY_FLAG" val="#wm#"/>
  <p:tag name="KSO_WM_UNIT_TYPE" val="i"/>
  <p:tag name="KSO_WM_UNIT_INDEX" val="3"/>
  <p:tag name="KSO_WM_UNIT_BLOCK" val="0"/>
  <p:tag name="KSO_WM_UNIT_SM_LIMIT_TYPE" val="1"/>
  <p:tag name="KSO_WM_UNIT_DEC_AREA_ID" val="95a8901f6987490aae7593183023a66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2"/>
  <p:tag name="KSO_WM_TEMPLATE_ASSEMBLE_GROUPID" val="5f6df32a0ff15d9a40e8506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4"/>
  <p:tag name="KSO_WM_TEMPLATE_CATEGORY" val="diagram"/>
  <p:tag name="KSO_WM_TEMPLATE_INDEX" val="20211476"/>
  <p:tag name="KSO_WM_UNIT_LAYERLEVEL" val="1"/>
  <p:tag name="KSO_WM_TAG_VERSION" val="1.0"/>
  <p:tag name="KSO_WM_BEAUTIFY_FLAG" val="#wm#"/>
  <p:tag name="KSO_WM_UNIT_TYPE" val="i"/>
  <p:tag name="KSO_WM_UNIT_INDEX" val="4"/>
  <p:tag name="KSO_WM_UNIT_BLOCK" val="0"/>
  <p:tag name="KSO_WM_UNIT_SM_LIMIT_TYPE" val="1"/>
  <p:tag name="KSO_WM_UNIT_DEC_AREA_ID" val="2244a0f1b14b4a268f8a2990b42fe1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2"/>
  <p:tag name="KSO_WM_TEMPLATE_ASSEMBLE_GROUPID" val="5f6df32a0ff15d9a40e8506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476_1*i*5"/>
  <p:tag name="KSO_WM_TEMPLATE_CATEGORY" val="diagram"/>
  <p:tag name="KSO_WM_TEMPLATE_INDEX" val="20211476"/>
  <p:tag name="KSO_WM_UNIT_LAYERLEVEL" val="1"/>
  <p:tag name="KSO_WM_TAG_VERSION" val="1.0"/>
  <p:tag name="KSO_WM_BEAUTIFY_FLAG" val="#wm#"/>
  <p:tag name="KSO_WM_UNIT_TYPE" val="i"/>
  <p:tag name="KSO_WM_UNIT_INDEX" val="5"/>
  <p:tag name="KSO_WM_UNIT_BLOCK" val="0"/>
  <p:tag name="KSO_WM_UNIT_SM_LIMIT_TYPE" val="1"/>
  <p:tag name="KSO_WM_UNIT_DEC_AREA_ID" val="3e56843929ba4590b1dd56db50fbcb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2"/>
  <p:tag name="KSO_WM_TEMPLATE_ASSEMBLE_GROUPID" val="5f6df32a0ff15d9a40e85062"/>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283.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284.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298.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61.750104166666674},&quot;subLayout&quot;:[{&quot;id&quot;:&quot;2020-09-16T23:38:41&quot;,&quot;maxSize&quot;:{&quot;size1&quot;:42.199628171488577},&quot;minSize&quot;:{&quot;size1&quot;:31.099628171488575},&quot;normalSize&quot;:{&quot;size1&quot;:39.138875013803663},&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SLIDE_ID" val="diagram20210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6*540"/>
  <p:tag name="KSO_WM_SLIDE_POSITION" val="84*0"/>
  <p:tag name="KSO_WM_TAG_VERSION" val="1.0"/>
  <p:tag name="KSO_WM_BEAUTIFY_FLAG" val="#wm#"/>
  <p:tag name="KSO_WM_TEMPLATE_CATEGORY" val="diagram"/>
  <p:tag name="KSO_WM_TEMPLATE_INDEX" val="20210833"/>
  <p:tag name="KSO_WM_SLIDE_LAYOUT" val="a_d_f"/>
  <p:tag name="KSO_WM_SLIDE_LAYOUT_CNT" val="1_1_1"/>
  <p:tag name="KSO_WM_CHIP_XID" val="5eedb644aa51720c6c8f5050"/>
  <p:tag name="KSO_WM_CHIP_GROUPID" val="5eedb644aa51720c6c8f504f"/>
  <p:tag name="KSO_WM_SLIDE_BK_DARK_LIGHT" val="2"/>
  <p:tag name="KSO_WM_SLIDE_BACKGROUND_TYPE" val="general"/>
  <p:tag name="KSO_WM_SLIDE_SUPPORT_FEATURE_TYPE" val="0"/>
  <p:tag name="KSO_WM_TEMPLATE_ASSEMBLE_XID" val="5f6231813b8f58ab2f1d71b6"/>
  <p:tag name="KSO_WM_TEMPLATE_ASSEMBLE_GROUPID" val="5f6231813b8f58ab2f1d71b6"/>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0833_1*a*1"/>
  <p:tag name="KSO_WM_TEMPLATE_CATEGORY" val="diagram"/>
  <p:tag name="KSO_WM_TEMPLATE_INDEX" val="202108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05f6503a3f98485392855264a1026526"/>
  <p:tag name="KSO_WM_ASSEMBLE_CHIP_INDEX" val="ecced6d556ba49f58d9889407571ff2a"/>
  <p:tag name="KSO_WM_UNIT_TEXT_FILL_FORE_SCHEMECOLOR_INDEX_BRIGHTNESS" val="0"/>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 name="KSO_WM_UNIT_SMARTLAYOUT_COMPRESS_INFO" val="{&#10;    &quot;id&quot;: &quot;2020-09-16T23:38:41&quot;,&#10;    &quot;max&quot;: 7.3190119333882535,&#10;    &quot;parentMax&quot;: {&#10;        &quot;max&quot;: 7.2319329485015089&#10;    },&#10;    &quot;topChanged&quot;: 7.3189727494848&#10;}&#1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0833_1*f*1"/>
  <p:tag name="KSO_WM_TEMPLATE_CATEGORY" val="diagram"/>
  <p:tag name="KSO_WM_TEMPLATE_INDEX" val="20210833"/>
  <p:tag name="KSO_WM_UNIT_LAYERLEVEL" val="1"/>
  <p:tag name="KSO_WM_TAG_VERSION" val="1.0"/>
  <p:tag name="KSO_WM_BEAUTIFY_FLAG" val="#wm#"/>
  <p:tag name="KSO_WM_UNIT_DEFAULT_FONT" val="14;20;2"/>
  <p:tag name="KSO_WM_UNIT_BLOCK" val="0"/>
  <p:tag name="KSO_WM_UNIT_VALUE" val="132"/>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6481c065a2c04cc796cc9a7707f49107"/>
  <p:tag name="KSO_WM_ASSEMBLE_CHIP_INDEX" val="a1fd6be16b3a468d9a725038bf4dd5f2"/>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Lst>
</file>

<file path=ppt/tags/tag301.xml><?xml version="1.0" encoding="utf-8"?>
<p:tagLst xmlns:a="http://schemas.openxmlformats.org/drawingml/2006/main" xmlns:r="http://schemas.openxmlformats.org/officeDocument/2006/relationships" xmlns:p="http://schemas.openxmlformats.org/presentationml/2006/main">
  <p:tag name="KSO_WM_UNIT_VALUE" val="1904*1184"/>
  <p:tag name="KSO_WM_UNIT_HIGHLIGHT" val="0"/>
  <p:tag name="KSO_WM_UNIT_COMPATIBLE" val="1"/>
  <p:tag name="KSO_WM_UNIT_DIAGRAM_ISNUMVISUAL" val="0"/>
  <p:tag name="KSO_WM_UNIT_DIAGRAM_ISREFERUNIT" val="0"/>
  <p:tag name="KSO_WM_UNIT_TYPE" val="d"/>
  <p:tag name="KSO_WM_UNIT_INDEX" val="1"/>
  <p:tag name="KSO_WM_UNIT_ID" val="diagram20210833_1*d*1"/>
  <p:tag name="KSO_WM_TEMPLATE_CATEGORY" val="diagram"/>
  <p:tag name="KSO_WM_TEMPLATE_INDEX" val="20210833"/>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e4f0d04b55ba4658b98d3ebe4bfd02f7"/>
  <p:tag name="KSO_WM_ASSEMBLE_CHIP_INDEX" val="de90799b7cd8486c8b4b6dfe2dc2bb0e"/>
  <p:tag name="KSO_WM_UNIT_PLACING_PICTURE" val="de90799b7cd8486c8b4b6dfe2dc2bb0e"/>
  <p:tag name="KSO_WM_TEMPLATE_ASSEMBLE_XID" val="5f6231813b8f58ab2f1d71b6"/>
  <p:tag name="KSO_WM_TEMPLATE_ASSEMBLE_GROUPID" val="5f6231813b8f58ab2f1d71b6"/>
</p:tagLst>
</file>

<file path=ppt/tags/tag302.xml><?xml version="1.0" encoding="utf-8"?>
<p:tagLst xmlns:a="http://schemas.openxmlformats.org/drawingml/2006/main" xmlns:r="http://schemas.openxmlformats.org/officeDocument/2006/relationships" xmlns:p="http://schemas.openxmlformats.org/presentationml/2006/main">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cm&quot;,&quot;text_align&quot;:&quot;lm&quot;,&quot;text_direction&quot;:&quot;horizontal&quot;,&quot;chip_types&quot;:[&quot;diagram&quot;,&quot;pictext&quot;,&quot;picture&quot;,&quot;chart&quot;,&quot;table&quot;,&quot;video&quot;],&quot;support_features&quot;:[&quot;collage&quot;,&quot;carousel&quot;]}]]"/>
  <p:tag name="KSO_WM_SLIDE_ID" val="diagram202073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BEAUTIFY_FLAG" val="#wm#"/>
  <p:tag name="KSO_WM_TEMPLATE_CATEGORY" val="diagram"/>
  <p:tag name="KSO_WM_TEMPLATE_INDEX" val="20207374"/>
  <p:tag name="KSO_WM_SLIDE_LAYOUT" val="a_d_f"/>
  <p:tag name="KSO_WM_SLIDE_LAYOUT_CNT" val="1_1_1"/>
  <p:tag name="KSO_WM_CHIP_XID" val="5ecf828b86bf8da9b67401d7"/>
  <p:tag name="KSO_WM_CHIP_GROUPID" val="5ed8c03fafe44fab1839c217"/>
  <p:tag name="KSO_WM_SLIDE_BK_DARK_LIGHT" val="2"/>
  <p:tag name="KSO_WM_SLIDE_BACKGROUND_TYPE" val="frame"/>
  <p:tag name="KSO_WM_SLIDE_SUPPORT_FEATURE_TYPE" val="3"/>
  <p:tag name="KSO_WM_TEMPLATE_ASSEMBLE_XID" val="5eecbaf6a758c1ec0b708b3a"/>
  <p:tag name="KSO_WM_TEMPLATE_ASSEMBLE_GROUPID" val="5eecbaf6a758c1ec0b708b3a"/>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1:18:51&quot;,&quot;maxSize&quot;:{&quot;size1&quot;:63.750238021214805},&quot;minSize&quot;:{&quot;size1&quot;:61.250238021214805},&quot;normalSize&quot;:{&quot;size1&quot;:61.250238021214805},&quot;subLayout&quot;:[{&quot;id&quot;:&quot;2020-06-19T21:18:51&quot;,&quot;margin&quot;:{&quot;bottom&quot;:2.5399999618530273,&quot;left&quot;:1.6929999589920044,&quot;right&quot;:0,&quot;top&quot;:2.5399999618530273},&quot;type&quot;:0},{&quot;id&quot;:&quot;2020-06-19T21:18:51&quot;,&quot;maxSize&quot;:{&quot;size1&quot;:48.264700119583694},&quot;minSize&quot;:{&quot;size1&quot;:30.464700119583693},&quot;normalSize&quot;:{&quot;size1&quot;:31.877400615355057},&quot;subLayout&quot;:[{&quot;id&quot;:&quot;2020-06-19T21:18:51&quot;,&quot;margin&quot;:{&quot;bottom&quot;:0.85000002384185791,&quot;left&quot;:1.2699999809265137,&quot;right&quot;:2.5399999618530273,&quot;top&quot;:2.5399999618530273},&quot;type&quot;:0},{&quot;id&quot;:&quot;2020-06-19T21:18:51&quot;,&quot;margin&quot;:{&quot;bottom&quot;:2.5399999618530273,&quot;left&quot;:1.2699999809265137,&quot;right&quot;:2.5399999618530273,&quot;top&quot;:0.026000002399086952},&quot;type&quot;:0}],&quot;type&quot;:0}],&quot;type&quot;: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374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74"/>
  <p:tag name="KSO_WM_UNIT_VALUE" val="1150"/>
  <p:tag name="KSO_WM_TEMPLATE_ASSEMBLE_XID" val="5eecbaf6a758c1ec0b708b3a"/>
  <p:tag name="KSO_WM_TEMPLATE_ASSEMBLE_GROUPID" val="5eecbaf6a758c1ec0b708b3a"/>
</p:tagLst>
</file>

<file path=ppt/tags/tag3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7374_1*a*1"/>
  <p:tag name="KSO_WM_TEMPLATE_CATEGORY" val="diagram"/>
  <p:tag name="KSO_WM_TEMPLATE_INDEX" val="2020737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044e4c4adcf484f8943940543270a8a"/>
  <p:tag name="KSO_WM_ASSEMBLE_CHIP_INDEX" val="a49d72e977f04eb481fe3f1564edd4a8"/>
  <p:tag name="KSO_WM_UNIT_TEXT_FILL_FORE_SCHEMECOLOR_INDEX_BRIGHTNESS" val="0"/>
  <p:tag name="KSO_WM_UNIT_TEXT_FILL_FORE_SCHEMECOLOR_INDEX" val="13"/>
  <p:tag name="KSO_WM_UNIT_TEXT_FILL_TYPE" val="1"/>
  <p:tag name="KSO_WM_TEMPLATE_ASSEMBLE_XID" val="5eecbaf6a758c1ec0b708b3a"/>
  <p:tag name="KSO_WM_TEMPLATE_ASSEMBLE_GROUPID" val="5eecbaf6a758c1ec0b708b3a"/>
  <p:tag name="KSO_WM_TAG_Front_Size" val=""/>
  <p:tag name="KSO_WM_TAG_Backgroup_Id" val=""/>
  <p:tag name="KSO_WM_TAG_Backgroup_Size" val=""/>
  <p:tag name="KSO_WM_TAG_Zoder_Position" val=""/>
  <p:tag name="KSO_WM_UNIT_SMARTLAYOUT_COMPRESS_INFO" val="{&#10;    &quot;id&quot;: &quot;2020-06-19T21:18:51&quot;,&#10;    &quot;max&quot;: 15.310629921259846,&#10;    &quot;parentMax&quot;: {&#10;        &quot;max&quot;: 7.6285826771653404&#10;    },&#10;    &quot;topChanged&quot;: 15.310629921259846&#10;}&#10;"/>
</p:tagLst>
</file>

<file path=ppt/tags/tag30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74_1*f*1"/>
  <p:tag name="KSO_WM_TEMPLATE_CATEGORY" val="diagram"/>
  <p:tag name="KSO_WM_TEMPLATE_INDEX" val="20207374"/>
  <p:tag name="KSO_WM_UNIT_LAYERLEVEL" val="1"/>
  <p:tag name="KSO_WM_TAG_VERSION" val="1.0"/>
  <p:tag name="KSO_WM_BEAUTIFY_FLAG" val="#wm#"/>
  <p:tag name="KSO_WM_UNIT_DEFAULT_FONT" val="14;20;2"/>
  <p:tag name="KSO_WM_UNIT_BLOCK" val="0"/>
  <p:tag name="KSO_WM_UNIT_VALUE" val="105"/>
  <p:tag name="KSO_WM_UNIT_SHOW_EDIT_AREA_INDICATION" val="1"/>
  <p:tag name="KSO_WM_CHIP_GROUPID" val="5e6b05596848fb12bee65ac8"/>
  <p:tag name="KSO_WM_CHIP_XID" val="5e6b05596848fb12bee65aca"/>
  <p:tag name="KSO_WM_UNIT_DEC_AREA_ID" val="90ae62ed99f74a0c9577ab292078ad61"/>
  <p:tag name="KSO_WM_ASSEMBLE_CHIP_INDEX" val="ff14b575878444ebba64bb0857101e94"/>
  <p:tag name="KSO_WM_UNIT_TEXT_FILL_FORE_SCHEMECOLOR_INDEX_BRIGHTNESS" val="0.25"/>
  <p:tag name="KSO_WM_UNIT_TEXT_FILL_FORE_SCHEMECOLOR_INDEX" val="13"/>
  <p:tag name="KSO_WM_UNIT_TEXT_FILL_TYPE" val="1"/>
  <p:tag name="KSO_WM_TEMPLATE_ASSEMBLE_XID" val="5eecbaf6a758c1ec0b708b3a"/>
  <p:tag name="KSO_WM_TEMPLATE_ASSEMBLE_GROUPID" val="5eecbaf6a758c1ec0b708b3a"/>
  <p:tag name="KSO_WM_TAG_Front_Size" val=""/>
  <p:tag name="KSO_WM_TAG_Backgroup_Id" val=""/>
  <p:tag name="KSO_WM_TAG_Backgroup_Size" val=""/>
  <p:tag name="KSO_WM_TAG_Zoder_Position" val=""/>
</p:tagLst>
</file>

<file path=ppt/tags/tag306.xml><?xml version="1.0" encoding="utf-8"?>
<p:tagLst xmlns:a="http://schemas.openxmlformats.org/drawingml/2006/main" xmlns:r="http://schemas.openxmlformats.org/officeDocument/2006/relationships" xmlns:p="http://schemas.openxmlformats.org/presentationml/2006/main">
  <p:tag name="KSO_WM_UNIT_VALUE" val="1396*1777"/>
  <p:tag name="KSO_WM_UNIT_HIGHLIGHT" val="0"/>
  <p:tag name="KSO_WM_UNIT_COMPATIBLE" val="0"/>
  <p:tag name="KSO_WM_UNIT_DIAGRAM_ISNUMVISUAL" val="0"/>
  <p:tag name="KSO_WM_UNIT_DIAGRAM_ISREFERUNIT" val="0"/>
  <p:tag name="KSO_WM_UNIT_TYPE" val="d"/>
  <p:tag name="KSO_WM_UNIT_INDEX" val="1"/>
  <p:tag name="KSO_WM_UNIT_ID" val="diagram20207374_1*d*1"/>
  <p:tag name="KSO_WM_TEMPLATE_CATEGORY" val="diagram"/>
  <p:tag name="KSO_WM_TEMPLATE_INDEX" val="20207374"/>
  <p:tag name="KSO_WM_UNIT_LAYERLEVEL" val="1"/>
  <p:tag name="KSO_WM_TAG_VERSION" val="1.0"/>
  <p:tag name="KSO_WM_BEAUTIFY_FLAG" val="#wm#"/>
  <p:tag name="KSO_WM_CHIP_GROUPID" val="5e7310da9a230a26b9e88a19"/>
  <p:tag name="KSO_WM_CHIP_XID" val="5e7310da9a230a26b9e88a1a"/>
  <p:tag name="KSO_WM_UNIT_DEC_AREA_ID" val="0f0eea51988045e69e74166153e6f82b"/>
  <p:tag name="KSO_WM_ASSEMBLE_CHIP_INDEX" val="49e9515af3824d0c979f9d943452d9f3"/>
  <p:tag name="KSO_WM_UNIT_PLACING_PICTURE" val="49e9515af3824d0c979f9d943452d9f3"/>
  <p:tag name="KSO_WM_UNIT_SUPPORT_UNIT_TYPE" val="[&quot;l&quot;,&quot;m&quot;,&quot;n&quot;,&quot;o&quot;,&quot;p&quot;,&quot;q&quot;,&quot;r&quot;,&quot;δ&quot;,&quot;η&quot;,&quot;α&quot;,&quot;β&quot;,&quot;θ&quot;]"/>
  <p:tag name="KSO_WM_TEMPLATE_ASSEMBLE_XID" val="5eecbaf6a758c1ec0b708b3a"/>
  <p:tag name="KSO_WM_TEMPLATE_ASSEMBLE_GROUPID" val="5eecbaf6a758c1ec0b708b3a"/>
  <p:tag name="REFSHAPE" val="1263941596"/>
  <p:tag name="KSO_WM_TAG_Front_Size" val=""/>
  <p:tag name="KSO_WM_TAG_Backgroup_Id" val=""/>
  <p:tag name="KSO_WM_TAG_Backgroup_Size" val=""/>
  <p:tag name="KSO_WM_TAG_Zoder_Position" val=""/>
</p:tagLst>
</file>

<file path=ppt/tags/tag30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0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1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1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1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1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2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23.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2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3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3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5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53.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320"/>
  <p:tag name="KSO_WM_SLIDE_ID" val="diagram20202320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84"/>
  <p:tag name="KSO_WM_SLIDE_POSITION" val="0*21"/>
  <p:tag name="KSO_WM_TAG_VERSION" val="1.0"/>
  <p:tag name="KSO_WM_SLIDE_LAYOUT" val="a_d_f_i"/>
  <p:tag name="KSO_WM_SLIDE_LAYOUT_CNT" val="1_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bottom&quot;:0.10026247100000001,&quot;bottomAbs&quot;:false,&quot;left&quot;:0,&quot;leftAbs&quot;:false,&quot;right&quot;:0,&quot;rightAbs&quot;:false,&quot;top&quot;:0.10026247100000001,&quot;topAbs&quot;:false,&quot;type&quot;:&quot;belt&quot;}],&quot;direction&quot;:1,&quot;id&quot;:&quot;2020-09-29T14:16:48&quot;,&quot;maxSize&quot;:{&quot;size1&quot;:31.899999999999999},&quot;minSize&quot;:{&quot;size1&quot;:31.899999999999999},&quot;normalSize&quot;:{&quot;size1&quot;:31.899999999999999},&quot;subLayout&quot;:[{&quot;id&quot;:&quot;2020-09-29T14:16:48&quot;,&quot;margin&quot;:{&quot;bottom&quot;:2.9100000858306885,&quot;left&quot;:1.690000057220459,&quot;right&quot;:0.026000002399086952,&quot;top&quot;:2.9100000858306885},&quot;type&quot;:0},{&quot;id&quot;:&quot;2020-09-29T14:16:48&quot;,&quot;margin&quot;:{&quot;bottom&quot;:4.3600001335144043,&quot;left&quot;:2.3579998016357422,&quot;right&quot;:3.440000057220459,&quot;top&quot;:3.929999828338623},&quot;type&quot;:0}],&quot;type&quot;:0}"/>
  <p:tag name="KSO_WM_SLIDE_CAN_ADD_NAVIGATION" val="1"/>
  <p:tag name="KSO_WM_SLIDE_BACKGROUND" val="[&quot;general&quot;,&quot;frame&quot;,&quot;belt&quot;]"/>
  <p:tag name="KSO_WM_SLIDE_RATIO" val="1.777778"/>
</p:tagLst>
</file>

<file path=ppt/tags/tag3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diagram20202320_1*i*1"/>
  <p:tag name="KSO_WM_TEMPLATE_CATEGORY" val="diagram"/>
  <p:tag name="KSO_WM_TEMPLATE_INDEX" val="20202320"/>
  <p:tag name="KSO_WM_UNIT_BK_DARK_LIGHT" val="1"/>
  <p:tag name="KSO_WM_UNIT_LAYERLEVEL" val="1"/>
  <p:tag name="KSO_WM_TAG_VERSION" val="1.0"/>
  <p:tag name="KSO_WM_BEAUTIFY_FLAG" val="#wm#"/>
  <p:tag name="KSO_WM_UNIT_BLOCK" val="0"/>
  <p:tag name="KSO_WM_UNIT_SM_LIMIT_TYPE" val="1"/>
  <p:tag name="KSO_WM_UNIT_PLACING_PICTURE_MD4" val="0"/>
  <p:tag name="KSO_WM_UNIT_FILL_FORE_SCHEMECOLOR_INDEX_BRIGHTNESS" val="-0.15"/>
  <p:tag name="KSO_WM_UNIT_FILL_FORE_SCHEMECOLOR_INDEX" val="16"/>
  <p:tag name="KSO_WM_UNIT_FILL_BACK_SCHEMECOLOR_INDEX_BRIGHTNESS" val="0"/>
  <p:tag name="KSO_WM_UNIT_FILL_BACK_SCHEMECOLOR_INDEX" val="16"/>
  <p:tag name="KSO_WM_UNIT_FILL_TYPE" val="2"/>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320_1*i*2"/>
  <p:tag name="KSO_WM_TEMPLATE_CATEGORY" val="diagram"/>
  <p:tag name="KSO_WM_TEMPLATE_INDEX" val="20202320"/>
  <p:tag name="KSO_WM_UNIT_LAYERLEVEL" val="1"/>
  <p:tag name="KSO_WM_TAG_VERSION" val="1.0"/>
  <p:tag name="KSO_WM_BEAUTIFY_FLAG" val="#wm#"/>
  <p:tag name="KSO_WM_UNIT_BLOCK" val="0"/>
  <p:tag name="KSO_WM_UNIT_PLACING_PICTURE_MD4" val="0"/>
</p:tagLst>
</file>

<file path=ppt/tags/tag363.xml><?xml version="1.0" encoding="utf-8"?>
<p:tagLst xmlns:a="http://schemas.openxmlformats.org/drawingml/2006/main" xmlns:r="http://schemas.openxmlformats.org/officeDocument/2006/relationships" xmlns:p="http://schemas.openxmlformats.org/presentationml/2006/main">
  <p:tag name="KSO_WM_UNIT_PLACING_PICTURE_INFO" val="{&quot;full_picture&quot;:false,&quot;last_crop_picture&quot;:&quot;1-1&quot;,&quot;selected&quot;:&quot;1-1&quot;,&quot;spacing&quot;:2}"/>
  <p:tag name="KSO_WM_UNIT_VALUE" val="1075*1727"/>
  <p:tag name="KSO_WM_UNIT_HIGHLIGHT" val="0"/>
  <p:tag name="KSO_WM_UNIT_COMPATIBLE" val="0"/>
  <p:tag name="KSO_WM_UNIT_DIAGRAM_ISNUMVISUAL" val="0"/>
  <p:tag name="KSO_WM_UNIT_DIAGRAM_ISREFERUNIT" val="0"/>
  <p:tag name="KSO_WM_UNIT_TYPE" val="d"/>
  <p:tag name="KSO_WM_UNIT_INDEX" val="1"/>
  <p:tag name="KSO_WM_UNIT_ID" val="diagram20202320_1*d*1"/>
  <p:tag name="KSO_WM_TEMPLATE_CATEGORY" val="diagram"/>
  <p:tag name="KSO_WM_TEMPLATE_INDEX" val="20202320"/>
  <p:tag name="KSO_WM_UNIT_SUPPORT_UNIT_TYPE" val="[&quot;d&quot;,&quot;θ&quot;]"/>
  <p:tag name="KSO_WM_UNIT_LAYERLEVEL" val="1"/>
  <p:tag name="KSO_WM_TAG_VERSION" val="1.0"/>
  <p:tag name="KSO_WM_BEAUTIFY_FLAG" val="#wm#"/>
  <p:tag name="KSO_WM_UNIT_BLOCK" val="0"/>
  <p:tag name="KSO_WM_UNIT_SM_LIMIT_TYPE" val="1"/>
  <p:tag name="KSO_WM_UNIT_PLACING_PICTURE_MD4" val="0"/>
  <p:tag name="REFSHAPE" val="-1815049196"/>
  <p:tag name="KSO_WM_TAG_Front_Size" val=""/>
  <p:tag name="KSO_WM_TAG_Backgroup_Id" val=""/>
  <p:tag name="KSO_WM_TAG_Backgroup_Size" val=""/>
  <p:tag name="KSO_WM_TAG_Zoder_Position" val=""/>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320_1*i*6"/>
  <p:tag name="KSO_WM_TEMPLATE_CATEGORY" val="diagram"/>
  <p:tag name="KSO_WM_TEMPLATE_INDEX" val="20202320"/>
  <p:tag name="KSO_WM_UNIT_LAYERLEVEL" val="1"/>
  <p:tag name="KSO_WM_TAG_VERSION" val="1.0"/>
  <p:tag name="KSO_WM_BEAUTIFY_FLAG" val="#wm#"/>
  <p:tag name="KSO_WM_UNIT_BLOCK" val="0"/>
  <p:tag name="KSO_WM_UNIT_SM_LIMIT_TYPE" val="1"/>
  <p:tag name="KSO_WM_UNIT_PLACING_PICTURE_MD4" val="0"/>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20_1*i*3"/>
  <p:tag name="KSO_WM_TEMPLATE_CATEGORY" val="diagram"/>
  <p:tag name="KSO_WM_TEMPLATE_INDEX" val="20202320"/>
  <p:tag name="KSO_WM_UNIT_LAYERLEVEL" val="1"/>
  <p:tag name="KSO_WM_TAG_VERSION" val="1.0"/>
  <p:tag name="KSO_WM_BEAUTIFY_FLAG" val="#wm#"/>
  <p:tag name="KSO_WM_UNIT_BLOCK" val="0"/>
  <p:tag name="KSO_WM_UNIT_SM_LIMIT_TYPE" val="1"/>
  <p:tag name="KSO_WM_UNIT_PLACING_PICTURE_MD4" val="0"/>
  <p:tag name="KSO_WM_UNIT_FILL_FORE_SCHEMECOLOR_INDEX_BRIGHTNESS" val="-0.05"/>
  <p:tag name="KSO_WM_UNIT_FILL_FORE_SCHEMECOLOR_INDEX" val="14"/>
  <p:tag name="KSO_WM_UNIT_FILL_TYPE" val="1"/>
</p:tagLst>
</file>

<file path=ppt/tags/tag366.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9"/>
  <p:tag name="KSO_WM_UNIT_ID" val="diagram20202320_1*i*9"/>
  <p:tag name="KSO_WM_TEMPLATE_CATEGORY" val="diagram"/>
  <p:tag name="KSO_WM_TEMPLATE_INDEX" val="20202320"/>
  <p:tag name="KSO_WM_UNIT_LAYERLEVEL" val="1"/>
  <p:tag name="KSO_WM_TAG_VERSION" val="1.0"/>
  <p:tag name="KSO_WM_BEAUTIFY_FLAG" val="#wm#"/>
  <p:tag name="KSO_WM_UNIT_BLOCK" val="0"/>
  <p:tag name="KSO_WM_UNIT_SM_LIMIT_TYPE" val="1"/>
  <p:tag name="KSO_WM_UNIT_PLACING_PICTURE_MD4" val="0"/>
  <p:tag name="KSO_WM_UNIT_TEXT_FILL_FORE_SCHEMECOLOR_INDEX_BRIGHTNESS" val="0.5"/>
  <p:tag name="KSO_WM_UNIT_TEXT_FILL_FORE_SCHEMECOLOR_INDEX" val="13"/>
  <p:tag name="KSO_WM_UNIT_TEXT_FILL_TYPE" val="1"/>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20_1*i*4"/>
  <p:tag name="KSO_WM_TEMPLATE_CATEGORY" val="diagram"/>
  <p:tag name="KSO_WM_TEMPLATE_INDEX" val="20202320"/>
  <p:tag name="KSO_WM_UNIT_LAYERLEVEL" val="1"/>
  <p:tag name="KSO_WM_TAG_VERSION" val="1.0"/>
  <p:tag name="KSO_WM_BEAUTIFY_FLAG" val="#wm#"/>
  <p:tag name="KSO_WM_UNIT_BLOCK" val="0"/>
  <p:tag name="KSO_WM_UNIT_SM_LIMIT_TYPE" val="1"/>
  <p:tag name="KSO_WM_UNIT_PLACING_PICTURE_MD4" val="0"/>
  <p:tag name="KSO_WM_UNIT_TEXT_FILL_FORE_SCHEMECOLOR_INDEX_BRIGHTNESS" val="0.35"/>
  <p:tag name="KSO_WM_UNIT_TEXT_FILL_FORE_SCHEMECOLOR_INDEX" val="13"/>
  <p:tag name="KSO_WM_UNIT_TEXT_FILL_TYPE" val="1"/>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320_1*i*5"/>
  <p:tag name="KSO_WM_TEMPLATE_CATEGORY" val="diagram"/>
  <p:tag name="KSO_WM_TEMPLATE_INDEX" val="20202320"/>
  <p:tag name="KSO_WM_UNIT_LAYERLEVEL" val="1"/>
  <p:tag name="KSO_WM_TAG_VERSION" val="1.0"/>
  <p:tag name="KSO_WM_BEAUTIFY_FLAG" val="#wm#"/>
  <p:tag name="KSO_WM_UNIT_BLOCK" val="0"/>
  <p:tag name="KSO_WM_UNIT_SM_LIMIT_TYPE" val="1"/>
  <p:tag name="KSO_WM_UNIT_PLACING_PICTURE_MD4" val="0"/>
  <p:tag name="KSO_WM_UNIT_FILL_FORE_SCHEMECOLOR_INDEX_1_BRIGHTNESS" val="0"/>
  <p:tag name="KSO_WM_UNIT_FILL_FORE_SCHEMECOLOR_INDEX_1" val="14"/>
  <p:tag name="KSO_WM_UNIT_FILL_FORE_SCHEMECOLOR_INDEX_1_POS" val="0"/>
  <p:tag name="KSO_WM_UNIT_FILL_FORE_SCHEMECOLOR_INDEX_1_TRANS" val="0.61"/>
  <p:tag name="KSO_WM_UNIT_FILL_FORE_SCHEMECOLOR_INDEX_2_BRIGHTNESS" val="0"/>
  <p:tag name="KSO_WM_UNIT_FILL_FORE_SCHEMECOLOR_INDEX_2" val="14"/>
  <p:tag name="KSO_WM_UNIT_FILL_FORE_SCHEMECOLOR_INDEX_2_POS" val="1"/>
  <p:tag name="KSO_WM_UNIT_FILL_FORE_SCHEMECOLOR_INDEX_2_TRANS" val="1"/>
  <p:tag name="KSO_WM_UNIT_FILL_GRADIENT_TYPE" val="0"/>
  <p:tag name="KSO_WM_UNIT_FILL_GRADIENT_ANGLE" val="90"/>
  <p:tag name="KSO_WM_UNIT_FILL_GRADIENT_Direction" val="1"/>
  <p:tag name="KSO_WM_UNIT_FILL_TYPE" val="3"/>
</p:tagLst>
</file>

<file path=ppt/tags/tag36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20_1*a*1"/>
  <p:tag name="KSO_WM_TEMPLATE_CATEGORY" val="diagram"/>
  <p:tag name="KSO_WM_TEMPLATE_INDEX" val="20202320"/>
  <p:tag name="KSO_WM_UNIT_LAYERLEVEL" val="1"/>
  <p:tag name="KSO_WM_TAG_VERSION" val="1.0"/>
  <p:tag name="KSO_WM_BEAUTIFY_FLAG" val="#wm#"/>
  <p:tag name="KSO_WM_UNIT_DEFAULT_FONT" val="28;36;2"/>
  <p:tag name="KSO_WM_UNIT_BLOCK" val="0"/>
  <p:tag name="KSO_WM_UNIT_ISNUMDGMTITLE" val="0"/>
  <p:tag name="KSO_WM_UNIT_PLACING_PICTURE_MD4" val="0"/>
  <p:tag name="KSO_WM_TAG_Front_Size" val=""/>
  <p:tag name="KSO_WM_TAG_Backgroup_Id" val=""/>
  <p:tag name="KSO_WM_TAG_Backgroup_Size" val=""/>
  <p:tag name="KSO_WM_TAG_Zoder_Position" val=""/>
  <p:tag name="KSO_WM_UNIT_SMARTLAYOUT_COMPRESS_INFO" val="{&#10;    &quot;id&quot;: &quot;2020-09-29T14:16:48&quot;,&#10;    &quot;max&quot;: 29.214330708661421,&#10;    &quot;topChanged&quot;: 0&#10;}&#10;"/>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70.xml><?xml version="1.0" encoding="utf-8"?>
<p:tagLst xmlns:a="http://schemas.openxmlformats.org/drawingml/2006/main" xmlns:r="http://schemas.openxmlformats.org/officeDocument/2006/relationships" xmlns:p="http://schemas.openxmlformats.org/presentationml/2006/main">
  <p:tag name="KSO_WM_UNIT_PRESET_TEXT" val="单击此处输入你的正文，文字是您思想的提炼……"/>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2320_1*f*1"/>
  <p:tag name="KSO_WM_TEMPLATE_CATEGORY" val="diagram"/>
  <p:tag name="KSO_WM_TEMPLATE_INDEX" val="20202320"/>
  <p:tag name="KSO_WM_UNIT_LAYERLEVEL" val="1"/>
  <p:tag name="KSO_WM_TAG_VERSION" val="1.0"/>
  <p:tag name="KSO_WM_BEAUTIFY_FLAG" val="#wm#"/>
  <p:tag name="KSO_WM_UNIT_DEFAULT_FONT" val="14;16;2"/>
  <p:tag name="KSO_WM_UNIT_BLOCK" val="0"/>
  <p:tag name="KSO_WM_UNIT_PLACING_PICTURE_MD4" val="0"/>
  <p:tag name="KSO_WM_UNIT_SUBTYPE" val="a"/>
  <p:tag name="KSO_WM_TAG_Front_Size" val=""/>
  <p:tag name="KSO_WM_TAG_Backgroup_Id" val=""/>
  <p:tag name="KSO_WM_TAG_Backgroup_Size" val=""/>
  <p:tag name="KSO_WM_TAG_Zoder_Position" val=""/>
  <p:tag name="KSO_WM_UNIT_TEXT_FILL_FORE_SCHEMECOLOR_INDEX_BRIGHTNESS" val="0.35"/>
  <p:tag name="KSO_WM_UNIT_TEXT_FILL_FORE_SCHEMECOLOR_INDEX" val="13"/>
  <p:tag name="KSO_WM_UNIT_TEXT_FILL_TYPE" val="1"/>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320_1*i*7"/>
  <p:tag name="KSO_WM_TEMPLATE_CATEGORY" val="diagram"/>
  <p:tag name="KSO_WM_TEMPLATE_INDEX" val="20202320"/>
  <p:tag name="KSO_WM_UNIT_LAYERLEVEL" val="1"/>
  <p:tag name="KSO_WM_TAG_VERSION" val="1.0"/>
  <p:tag name="KSO_WM_BEAUTIFY_FLAG" val="#wm#"/>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320_1*i*8"/>
  <p:tag name="KSO_WM_TEMPLATE_CATEGORY" val="diagram"/>
  <p:tag name="KSO_WM_TEMPLATE_INDEX" val="20202320"/>
  <p:tag name="KSO_WM_UNIT_LAYERLEVEL" val="1"/>
  <p:tag name="KSO_WM_TAG_VERSION" val="1.0"/>
  <p:tag name="KSO_WM_BEAUTIFY_FLAG" val="#wm#"/>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 name="KSO_WM_SLIDE_ID" val="diagram160053_5"/>
  <p:tag name="KSO_WM_SLIDE_INDEX" val="5"/>
  <p:tag name="KSO_WM_SLIDE_ITEM_CNT" val="2"/>
  <p:tag name="KSO_WM_SLIDE_LAYOUT" val="l_g"/>
  <p:tag name="KSO_WM_SLIDE_LAYOUT_CNT" val="1_1"/>
  <p:tag name="KSO_WM_SLIDE_TYPE" val="text"/>
  <p:tag name="KSO_WM_SLIDE_POSITION" val="106*63"/>
  <p:tag name="KSO_WM_SLIDE_SIZE" val="746*399"/>
  <p:tag name="KSO_WM_TAG_VERSION" val="1.0"/>
  <p:tag name="KSO_WM_DIAGRAM_GROUP_CODE" val="l1-1"/>
  <p:tag name="KSO_WM_SLIDE_SUBTYPE" val="diag"/>
</p:tagLst>
</file>

<file path=ppt/tags/tag3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53"/>
  <p:tag name="KSO_WM_TAG_VERSION" val="1.0"/>
  <p:tag name="KSO_WM_BEAUTIFY_FLAG" val="#wm#"/>
  <p:tag name="KSO_WM_UNIT_TYPE" val="l_i"/>
  <p:tag name="KSO_WM_UNIT_INDEX" val="1_1"/>
  <p:tag name="KSO_WM_UNIT_ID" val="diagram160053_5*l_i*1_1"/>
  <p:tag name="KSO_WM_UNIT_CLEAR" val="1"/>
  <p:tag name="KSO_WM_UNIT_LAYERLEVEL" val="1_1"/>
  <p:tag name="KSO_WM_DIAGRAM_GROUP_CODE" val="l1-1"/>
  <p:tag name="KSO_WM_UNIT_USESOURCEFORMAT_APPLY" val="1"/>
  <p:tag name="KSO_WM_UNIT_LINE_FORE_SCHEMECOLOR_INDEX_BRIGHTNESS" val="-0.25"/>
  <p:tag name="KSO_WM_UNIT_LINE_FORE_SCHEMECOLOR_INDEX" val="14"/>
  <p:tag name="KSO_WM_UNIT_LINE_FILL_TYPE" val="2"/>
</p:tagLst>
</file>

<file path=ppt/tags/tag3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53"/>
  <p:tag name="KSO_WM_TAG_VERSION" val="1.0"/>
  <p:tag name="KSO_WM_BEAUTIFY_FLAG" val="#wm#"/>
  <p:tag name="KSO_WM_UNIT_TYPE" val="l_i"/>
  <p:tag name="KSO_WM_UNIT_INDEX" val="1_2"/>
  <p:tag name="KSO_WM_UNIT_ID" val="diagram160053_5*l_i*1_2"/>
  <p:tag name="KSO_WM_UNIT_CLEAR" val="1"/>
  <p:tag name="KSO_WM_UNIT_LAYERLEVEL" val="1_1"/>
  <p:tag name="KSO_WM_DIAGRAM_GROUP_CODE" val="l1-1"/>
  <p:tag name="KSO_WM_UNIT_USESOURCEFORMAT_APPLY" val="1"/>
  <p:tag name="KSO_WM_UNIT_FILL_FORE_SCHEMECOLOR_INDEX_BRIGHTNESS" val="0"/>
  <p:tag name="KSO_WM_UNIT_FILL_FORE_SCHEMECOLOR_INDEX" val="5"/>
  <p:tag name="KSO_WM_UNIT_FILL_TYPE" val="1"/>
</p:tagLst>
</file>

<file path=ppt/tags/tag3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53"/>
  <p:tag name="KSO_WM_TAG_VERSION" val="1.0"/>
  <p:tag name="KSO_WM_BEAUTIFY_FLAG" val="#wm#"/>
  <p:tag name="KSO_WM_UNIT_TYPE" val="l_i"/>
  <p:tag name="KSO_WM_UNIT_INDEX" val="1_3"/>
  <p:tag name="KSO_WM_UNIT_ID" val="diagram160053_5*l_i*1_3"/>
  <p:tag name="KSO_WM_UNIT_CLEAR" val="1"/>
  <p:tag name="KSO_WM_UNIT_LAYERLEVEL" val="1_1"/>
  <p:tag name="KSO_WM_DIAGRAM_GROUP_CODE" val="l1-1"/>
  <p:tag name="KSO_WM_UNIT_USESOURCEFORMAT_APPLY" val="1"/>
  <p:tag name="KSO_WM_UNIT_FILL_FORE_SCHEMECOLOR_INDEX_BRIGHTNESS" val="0"/>
  <p:tag name="KSO_WM_UNIT_FILL_FORE_SCHEMECOLOR_INDEX" val="6"/>
  <p:tag name="KSO_WM_UNIT_FILL_TYPE" val="1"/>
</p:tagLst>
</file>

<file path=ppt/tags/tag3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5*l_h_f*1_1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TAG_Front_Size" val=""/>
  <p:tag name="KSO_WM_TAG_Backgroup_Id" val=""/>
  <p:tag name="KSO_WM_TAG_Backgroup_Size" val=""/>
  <p:tag name="KSO_WM_TAG_Zoder_Position" val=""/>
  <p:tag name="KSO_WM_UNIT_USESOURCEFORMAT_APPLY" val="1"/>
  <p:tag name="KSO_WM_UNIT_TEXT_FILL_FORE_SCHEMECOLOR_INDEX_BRIGHTNESS" val="0"/>
  <p:tag name="KSO_WM_UNIT_TEXT_FILL_FORE_SCHEMECOLOR_INDEX" val="13"/>
  <p:tag name="KSO_WM_UNIT_TEXT_FILL_TYPE" val="1"/>
</p:tagLst>
</file>

<file path=ppt/tags/tag3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5*l_h_f*1_2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TAG_Front_Size" val=""/>
  <p:tag name="KSO_WM_TAG_Backgroup_Id" val=""/>
  <p:tag name="KSO_WM_TAG_Backgroup_Size" val=""/>
  <p:tag name="KSO_WM_TAG_Zoder_Position" val=""/>
  <p:tag name="KSO_WM_UNIT_USESOURCEFORMAT_APPLY" val="1"/>
  <p:tag name="KSO_WM_UNIT_TEXT_FILL_FORE_SCHEMECOLOR_INDEX_BRIGHTNESS" val="0"/>
  <p:tag name="KSO_WM_UNIT_TEXT_FILL_FORE_SCHEMECOLOR_INDEX" val="13"/>
  <p:tag name="KSO_WM_UNIT_TEXT_FILL_TYPE"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38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8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8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REFSHAPE" val="-2086351012"/>
</p:tagLst>
</file>

<file path=ppt/tags/tag47.xml><?xml version="1.0" encoding="utf-8"?>
<p:tagLst xmlns:a="http://schemas.openxmlformats.org/drawingml/2006/main" xmlns:r="http://schemas.openxmlformats.org/officeDocument/2006/relationships" xmlns:p="http://schemas.openxmlformats.org/presentationml/2006/main">
  <p:tag name="REFSHAPE" val="-2086348972"/>
</p:tagLst>
</file>

<file path=ppt/tags/tag48.xml><?xml version="1.0" encoding="utf-8"?>
<p:tagLst xmlns:a="http://schemas.openxmlformats.org/drawingml/2006/main" xmlns:r="http://schemas.openxmlformats.org/officeDocument/2006/relationships" xmlns:p="http://schemas.openxmlformats.org/presentationml/2006/main">
  <p:tag name="REFSHAPE" val="-2086348836"/>
</p:tagLst>
</file>

<file path=ppt/tags/tag49.xml><?xml version="1.0" encoding="utf-8"?>
<p:tagLst xmlns:a="http://schemas.openxmlformats.org/drawingml/2006/main" xmlns:r="http://schemas.openxmlformats.org/officeDocument/2006/relationships" xmlns:p="http://schemas.openxmlformats.org/presentationml/2006/main">
  <p:tag name="REFSHAPE" val="-2086347476"/>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REFSHAPE" val="-2086351828"/>
</p:tagLst>
</file>

<file path=ppt/tags/tag51.xml><?xml version="1.0" encoding="utf-8"?>
<p:tagLst xmlns:a="http://schemas.openxmlformats.org/drawingml/2006/main" xmlns:r="http://schemas.openxmlformats.org/officeDocument/2006/relationships" xmlns:p="http://schemas.openxmlformats.org/presentationml/2006/main">
  <p:tag name="REFSHAPE" val="-2086352100"/>
</p:tagLst>
</file>

<file path=ppt/tags/tag52.xml><?xml version="1.0" encoding="utf-8"?>
<p:tagLst xmlns:a="http://schemas.openxmlformats.org/drawingml/2006/main" xmlns:r="http://schemas.openxmlformats.org/officeDocument/2006/relationships" xmlns:p="http://schemas.openxmlformats.org/presentationml/2006/main">
  <p:tag name="REFSHAPE" val="-2086353324"/>
</p:tagLst>
</file>

<file path=ppt/tags/tag53.xml><?xml version="1.0" encoding="utf-8"?>
<p:tagLst xmlns:a="http://schemas.openxmlformats.org/drawingml/2006/main" xmlns:r="http://schemas.openxmlformats.org/officeDocument/2006/relationships" xmlns:p="http://schemas.openxmlformats.org/presentationml/2006/main">
  <p:tag name="REFSHAPE" val="-2086352236"/>
</p:tagLst>
</file>

<file path=ppt/tags/tag54.xml><?xml version="1.0" encoding="utf-8"?>
<p:tagLst xmlns:a="http://schemas.openxmlformats.org/drawingml/2006/main" xmlns:r="http://schemas.openxmlformats.org/officeDocument/2006/relationships" xmlns:p="http://schemas.openxmlformats.org/presentationml/2006/main">
  <p:tag name="REFSHAPE" val="-2086351148"/>
</p:tagLst>
</file>

<file path=ppt/tags/tag5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5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6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6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6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69.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7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81.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87.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9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93.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9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96.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9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0"/>
  <p:tag name="KSO_WM_SLIDE_ID" val="diagram30178540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224.5*169.76"/>
  <p:tag name="KSO_WM_SLIDE_POSITION" val="85.8*266.008"/>
  <p:tag name="KSO_WM_SLIDE_CONSTRAINT" val="%7b%22slideConstraint%22%3a%7b%22seriesAreas%22%3a%5b%5d%2c%22singleAreas%22%3a%5b%7b%22shapes%22%3a%5b31%5d%2c%22serialConstraintIndex%22%3a-1%2c%22areatextmark%22%3a0%2c%22pictureprocessmark%22%3a0%7d%5d%7d%7d"/>
  <p:tag name="KSO_WM_SLIDE_COLORSCHEME_VERSION" val="3.2"/>
</p:tagLst>
</file>

<file path=ppt/tags/tag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30178540_1*a*2"/>
  <p:tag name="KSO_WM_TEMPLATE_CATEGORY" val="diagram"/>
  <p:tag name="KSO_WM_TEMPLATE_INDEX" val="30178540"/>
  <p:tag name="KSO_WM_UNIT_LAYERLEVEL" val="1"/>
  <p:tag name="KSO_WM_TAG_VERSION" val="1.0"/>
  <p:tag name="KSO_WM_BEAUTIFY_FLAG" val="#wm#"/>
  <p:tag name="KSO_WM_UNIT_COLOR_SCHEME_SHAPE_ID" val="14"/>
  <p:tag name="KSO_WM_UNIT_COLOR_SCHEME_PARENT_PAGE" val="0_1"/>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164</TotalTime>
  <Words>10161</Words>
  <Application>Microsoft Office PowerPoint</Application>
  <PresentationFormat>自定义</PresentationFormat>
  <Paragraphs>437</Paragraphs>
  <Slides>83</Slides>
  <Notes>4</Notes>
  <HiddenSlides>0</HiddenSlides>
  <MMClips>0</MMClips>
  <ScaleCrop>false</ScaleCrop>
  <HeadingPairs>
    <vt:vector size="6" baseType="variant">
      <vt:variant>
        <vt:lpstr>已用的字体</vt:lpstr>
      </vt:variant>
      <vt:variant>
        <vt:i4>24</vt:i4>
      </vt:variant>
      <vt:variant>
        <vt:lpstr>主题</vt:lpstr>
      </vt:variant>
      <vt:variant>
        <vt:i4>3</vt:i4>
      </vt:variant>
      <vt:variant>
        <vt:lpstr>幻灯片标题</vt:lpstr>
      </vt:variant>
      <vt:variant>
        <vt:i4>83</vt:i4>
      </vt:variant>
    </vt:vector>
  </HeadingPairs>
  <TitlesOfParts>
    <vt:vector size="110" baseType="lpstr">
      <vt:lpstr>Arial</vt:lpstr>
      <vt:lpstr>宋体</vt:lpstr>
      <vt:lpstr>Wingdings</vt:lpstr>
      <vt:lpstr>Gill Sans</vt:lpstr>
      <vt:lpstr>Calibri Light</vt:lpstr>
      <vt:lpstr>Arial Black</vt:lpstr>
      <vt:lpstr>Source Han Sans K Medium</vt:lpstr>
      <vt:lpstr>字魂105号-简雅黑</vt:lpstr>
      <vt:lpstr>思源黑体 CN Medium</vt:lpstr>
      <vt:lpstr>Clear Sans</vt:lpstr>
      <vt:lpstr>字魂95号-手刻宋</vt:lpstr>
      <vt:lpstr>微软雅黑 Light</vt:lpstr>
      <vt:lpstr>WPS-Bullets</vt:lpstr>
      <vt:lpstr>微软雅黑</vt:lpstr>
      <vt:lpstr>Arial Unicode MS</vt:lpstr>
      <vt:lpstr>Calibri</vt:lpstr>
      <vt:lpstr>Open Sans</vt:lpstr>
      <vt:lpstr>华文黑体</vt:lpstr>
      <vt:lpstr>字魂59号-创粗黑</vt:lpstr>
      <vt:lpstr>Times New Roman</vt:lpstr>
      <vt:lpstr>Gulim</vt:lpstr>
      <vt:lpstr>汉仪中宋简</vt:lpstr>
      <vt:lpstr>思源黑体</vt:lpstr>
      <vt:lpstr>等线</vt:lpstr>
      <vt:lpstr>千图网海量PPT模板www.58pic.com</vt:lpstr>
      <vt:lpstr>1_千图网海量PPT模板www.58pic.com</vt:lpstr>
      <vt:lpstr>2_千图网海量PPT模板www.58pic.com</vt:lpstr>
      <vt:lpstr>PowerPoint 演示文稿</vt:lpstr>
      <vt:lpstr>PowerPoint 演示文稿</vt:lpstr>
      <vt:lpstr>单元三    墙体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小砌块的平面及竖向建筑设计要求</vt:lpstr>
      <vt:lpstr>小砌块的平面及竖向建筑设计要求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（二）金属骨架隔墙</vt:lpstr>
      <vt:lpstr>板材隔墙</vt:lpstr>
      <vt:lpstr>板材隔墙</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58</cp:revision>
  <dcterms:created xsi:type="dcterms:W3CDTF">2017-08-24T23:58:00Z</dcterms:created>
  <dcterms:modified xsi:type="dcterms:W3CDTF">2024-05-07T05:22:33Z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